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49.svg" ContentType="image/sv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6"/>
  </p:notesMasterIdLst>
  <p:handoutMasterIdLst>
    <p:handoutMasterId r:id="rId57"/>
  </p:handoutMasterIdLst>
  <p:sldIdLst>
    <p:sldId id="264" r:id="rId5"/>
    <p:sldId id="267" r:id="rId6"/>
    <p:sldId id="273" r:id="rId7"/>
    <p:sldId id="276" r:id="rId8"/>
    <p:sldId id="279" r:id="rId9"/>
    <p:sldId id="282" r:id="rId10"/>
    <p:sldId id="478" r:id="rId11"/>
    <p:sldId id="294" r:id="rId12"/>
    <p:sldId id="297" r:id="rId13"/>
    <p:sldId id="303" r:id="rId14"/>
    <p:sldId id="479" r:id="rId15"/>
    <p:sldId id="357" r:id="rId16"/>
    <p:sldId id="535" r:id="rId17"/>
    <p:sldId id="480" r:id="rId18"/>
    <p:sldId id="306" r:id="rId19"/>
    <p:sldId id="531" r:id="rId20"/>
    <p:sldId id="309" r:id="rId21"/>
    <p:sldId id="532" r:id="rId22"/>
    <p:sldId id="318" r:id="rId23"/>
    <p:sldId id="336" r:id="rId24"/>
    <p:sldId id="339" r:id="rId25"/>
    <p:sldId id="342" r:id="rId26"/>
    <p:sldId id="345" r:id="rId27"/>
    <p:sldId id="348" r:id="rId28"/>
    <p:sldId id="351" r:id="rId29"/>
    <p:sldId id="354" r:id="rId30"/>
    <p:sldId id="366" r:id="rId31"/>
    <p:sldId id="369" r:id="rId32"/>
    <p:sldId id="372" r:id="rId33"/>
    <p:sldId id="375" r:id="rId34"/>
    <p:sldId id="381" r:id="rId35"/>
    <p:sldId id="384" r:id="rId36"/>
    <p:sldId id="387" r:id="rId37"/>
    <p:sldId id="432" r:id="rId38"/>
    <p:sldId id="393" r:id="rId39"/>
    <p:sldId id="399" r:id="rId40"/>
    <p:sldId id="405" r:id="rId41"/>
    <p:sldId id="417" r:id="rId42"/>
    <p:sldId id="456" r:id="rId43"/>
    <p:sldId id="515" r:id="rId44"/>
    <p:sldId id="523" r:id="rId45"/>
    <p:sldId id="524" r:id="rId46"/>
    <p:sldId id="435" r:id="rId47"/>
    <p:sldId id="477" r:id="rId48"/>
    <p:sldId id="447" r:id="rId49"/>
    <p:sldId id="450" r:id="rId50"/>
    <p:sldId id="453" r:id="rId51"/>
    <p:sldId id="534" r:id="rId52"/>
    <p:sldId id="517" r:id="rId53"/>
    <p:sldId id="471" r:id="rId54"/>
    <p:sldId id="474" r:id="rId55"/>
  </p:sldIdLst>
  <p:sldSz cx="9144000" cy="6858000" type="screen4x3"/>
  <p:notesSz cx="6858000" cy="9144000"/>
  <p:custDataLst>
    <p:tags r:id="rId5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760" userDrawn="1">
          <p15:clr>
            <a:srgbClr val="A4A3A4"/>
          </p15:clr>
        </p15:guide>
        <p15:guide id="3" orient="horz" pos="1224" userDrawn="1">
          <p15:clr>
            <a:srgbClr val="A4A3A4"/>
          </p15:clr>
        </p15:guide>
        <p15:guide id="5" orient="horz" pos="792" userDrawn="1">
          <p15:clr>
            <a:srgbClr val="A4A3A4"/>
          </p15:clr>
        </p15:guide>
        <p15:guide id="6" orient="horz" pos="1080" userDrawn="1">
          <p15:clr>
            <a:srgbClr val="A4A3A4"/>
          </p15:clr>
        </p15:guide>
        <p15:guide id="7" orient="horz" pos="1152" userDrawn="1">
          <p15:clr>
            <a:srgbClr val="A4A3A4"/>
          </p15:clr>
        </p15:guide>
        <p15:guide id="8" pos="2880" userDrawn="1">
          <p15:clr>
            <a:srgbClr val="A4A3A4"/>
          </p15:clr>
        </p15:guide>
        <p15:guide id="9" orient="horz" pos="1320" userDrawn="1">
          <p15:clr>
            <a:srgbClr val="A4A3A4"/>
          </p15:clr>
        </p15:guide>
        <p15:guide id="10" orient="horz" pos="576" userDrawn="1">
          <p15:clr>
            <a:srgbClr val="A4A3A4"/>
          </p15:clr>
        </p15:guide>
        <p15:guide id="11" orient="horz" pos="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Liisa Turan-Walters" initials="LT" lastIdx="0" clrIdx="1">
    <p:extLst>
      <p:ext uri="{19B8F6BF-5375-455C-9EA6-DF929625EA0E}">
        <p15:presenceInfo xmlns:p15="http://schemas.microsoft.com/office/powerpoint/2012/main" userId="S::liituran@publicisgroupe.net::e3a04ddb-12ea-4799-8db6-07d4ec8fe7d7" providerId="AD"/>
      </p:ext>
    </p:extLst>
  </p:cmAuthor>
  <p:cmAuthor id="3" name="Bolin-Glassford, Wendy" initials="BGW" lastIdx="0" clrIdx="2">
    <p:extLst>
      <p:ext uri="{19B8F6BF-5375-455C-9EA6-DF929625EA0E}">
        <p15:presenceInfo xmlns:p15="http://schemas.microsoft.com/office/powerpoint/2012/main" userId="S::wendy_glassford@uhc.com::ba9e17fb-75f8-41ab-8674-d96484062c66" providerId="AD"/>
      </p:ext>
    </p:extLst>
  </p:cmAuthor>
  <p:cmAuthor id="4" name="Kloyda, Lynn" initials="KL" lastIdx="0" clrIdx="3">
    <p:extLst>
      <p:ext uri="{19B8F6BF-5375-455C-9EA6-DF929625EA0E}">
        <p15:presenceInfo xmlns:p15="http://schemas.microsoft.com/office/powerpoint/2012/main" userId="S::lynn_kloyda@uhc.com::e3df9252-aee4-4fdb-a89e-5b860f302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8D73F-E0A6-4C1C-AF4A-EF41594DDF09}" v="5" dt="2025-10-29T20:35:20.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82825" autoAdjust="0"/>
  </p:normalViewPr>
  <p:slideViewPr>
    <p:cSldViewPr snapToGrid="0">
      <p:cViewPr varScale="1">
        <p:scale>
          <a:sx n="103" d="100"/>
          <a:sy n="103" d="100"/>
        </p:scale>
        <p:origin x="2760" y="176"/>
      </p:cViewPr>
      <p:guideLst>
        <p:guide pos="2760"/>
        <p:guide orient="horz" pos="1224"/>
        <p:guide orient="horz" pos="792"/>
        <p:guide orient="horz" pos="1080"/>
        <p:guide orient="horz" pos="1152"/>
        <p:guide pos="2880"/>
        <p:guide orient="horz" pos="1320"/>
        <p:guide orient="horz" pos="576"/>
        <p:guide orient="horz" pos="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11/5/25</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11/5/25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b="0" i="0" dirty="0">
                <a:solidFill>
                  <a:srgbClr val="000000"/>
                </a:solidFill>
                <a:effectLst/>
                <a:latin typeface="MuseoSans"/>
              </a:rPr>
              <a:t>Hello everyone and welcome to the 2026 education presentation for future UC Medicare choice plan members. My name is Aaron Love, Senior Client Service Manager for UnitedHealthcare dedicated to the University of California. Thank you for taking time to attend this recording as we will discuss UC Medicare Choice and eligibility along with the specific benefits and features of UC Medicare choice. </a:t>
            </a:r>
          </a:p>
          <a:p>
            <a:pPr marL="0" marR="0" lvl="0" indent="0" algn="l" defTabSz="685800" rtl="0" eaLnBrk="1" fontAlgn="auto" latinLnBrk="0" hangingPunct="1">
              <a:lnSpc>
                <a:spcPct val="100000"/>
              </a:lnSpc>
              <a:spcBef>
                <a:spcPct val="0"/>
              </a:spcBef>
              <a:spcAft>
                <a:spcPct val="0"/>
              </a:spcAft>
              <a:buClrTx/>
              <a:buSzTx/>
              <a:buFontTx/>
              <a:buNone/>
              <a:defRPr/>
            </a:pPr>
            <a:endParaRPr lang="en-US" b="0" i="0" dirty="0">
              <a:solidFill>
                <a:srgbClr val="000000"/>
              </a:solidFill>
              <a:effectLst/>
              <a:latin typeface="MuseoSans"/>
            </a:endParaRPr>
          </a:p>
          <a:p>
            <a:r>
              <a:rPr lang="en-US" sz="900" kern="1200" dirty="0">
                <a:solidFill>
                  <a:schemeClr val="tx1"/>
                </a:solidFill>
                <a:effectLst/>
                <a:latin typeface="+mn-lt"/>
                <a:ea typeface="+mn-ea"/>
                <a:cs typeface="+mn-cs"/>
              </a:rPr>
              <a:t>Premium Increase Statement –</a:t>
            </a:r>
          </a:p>
          <a:p>
            <a:r>
              <a:rPr lang="en-US" sz="900" kern="1200" dirty="0">
                <a:solidFill>
                  <a:schemeClr val="tx1"/>
                </a:solidFill>
                <a:effectLst/>
                <a:latin typeface="+mn-lt"/>
                <a:ea typeface="+mn-ea"/>
                <a:cs typeface="+mn-cs"/>
              </a:rPr>
              <a:t>As the Medicare Advantage landscape continues to evolve, we remain committed to offering you a plan that delivers more access to care, valuable extra benefits, and personalized service. This includes adapting to increased cost trends and reduced funding from the federal government — while continuing to prioritize your health and satisfaction. We’re here to support you every step of the way and look forward to continuing to serve your health care needs with excellence.</a:t>
            </a:r>
          </a:p>
          <a:p>
            <a:pPr marL="0" marR="0" lvl="0" indent="0" algn="l" defTabSz="685800" rtl="0" eaLnBrk="1" fontAlgn="auto" latinLnBrk="0" hangingPunct="1">
              <a:lnSpc>
                <a:spcPct val="100000"/>
              </a:lnSpc>
              <a:spcBef>
                <a:spcPct val="0"/>
              </a:spcBef>
              <a:spcAft>
                <a:spcPct val="0"/>
              </a:spcAft>
              <a:buClrTx/>
              <a:buSzTx/>
              <a:buFontTx/>
              <a:buNone/>
              <a:defRPr/>
            </a:pPr>
            <a:endParaRPr lang="en-US" b="0" i="0" dirty="0">
              <a:solidFill>
                <a:srgbClr val="000000"/>
              </a:solidFill>
              <a:effectLst/>
              <a:latin typeface="MuseoSans"/>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b="0" i="0" dirty="0">
              <a:solidFill>
                <a:srgbClr val="000000"/>
              </a:solidFill>
              <a:effectLst/>
              <a:latin typeface="MuseoSans"/>
            </a:endParaRPr>
          </a:p>
          <a:p>
            <a:pPr marL="0" marR="0" lvl="0" indent="0" algn="l" defTabSz="685800" rtl="0" eaLnBrk="1" fontAlgn="auto" latinLnBrk="0" hangingPunct="1">
              <a:lnSpc>
                <a:spcPct val="100000"/>
              </a:lnSpc>
              <a:spcBef>
                <a:spcPct val="0"/>
              </a:spcBef>
              <a:spcAft>
                <a:spcPct val="0"/>
              </a:spcAft>
              <a:buClrTx/>
              <a:buSzTx/>
              <a:buFontTx/>
              <a:buNone/>
              <a:defRPr/>
            </a:pPr>
            <a:r>
              <a:rPr lang="en-US" b="0" i="0" dirty="0">
                <a:solidFill>
                  <a:srgbClr val="000000"/>
                </a:solidFill>
                <a:effectLst/>
                <a:latin typeface="MuseoSans"/>
              </a:rPr>
              <a:t>Let’s begin.</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a:p>
        </p:txBody>
      </p:sp>
    </p:spTree>
    <p:extLst>
      <p:ext uri="{BB962C8B-B14F-4D97-AF65-F5344CB8AC3E}">
        <p14:creationId xmlns:p14="http://schemas.microsoft.com/office/powerpoint/2010/main" val="31196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829">
              <a:defRPr/>
            </a:pPr>
            <a:r>
              <a:rPr lang="en-US" dirty="0"/>
              <a:t>The UC Medicare Choice plan lets you use providers in or out of the UnitedHealthcare® network for the same cost to you as long as the out-of-network provider participates in Medicare and is willing to bill UnitedHealthcare. </a:t>
            </a:r>
          </a:p>
          <a:p>
            <a:pPr defTabSz="459829">
              <a:defRPr/>
            </a:pPr>
            <a:r>
              <a:rPr lang="en-US" dirty="0"/>
              <a:t>The provider you currently use may already be in the UnitedHealthcare® network under your plan. To confirm if your provider is in the network, check online at retiree.uhc.com/UC or call UnitedHealthcare® Customer Service 1-866-887-9533.</a:t>
            </a:r>
            <a:endParaRPr lang="en-US" dirty="0">
              <a:cs typeface="Calibri"/>
            </a:endParaRPr>
          </a:p>
          <a:p>
            <a:pPr defTabSz="459829">
              <a:defRPr/>
            </a:pPr>
            <a:r>
              <a:rPr lang="en-US" dirty="0"/>
              <a:t>If your provider is not in the UnitedHealthcare® network, our Customer Service team can assist by confirming if the provider participates in Medicare and accepts the plan.</a:t>
            </a:r>
          </a:p>
          <a:p>
            <a:pPr defTabSz="459829">
              <a:defRPr/>
            </a:pPr>
            <a:endParaRPr lang="en-US" dirty="0">
              <a:cs typeface="Calibri"/>
            </a:endParaRPr>
          </a:p>
          <a:p>
            <a:pPr defTabSz="459829">
              <a:defRPr/>
            </a:pPr>
            <a:r>
              <a:rPr lang="en-US" dirty="0">
                <a:cs typeface="Calibri"/>
              </a:rPr>
              <a:t>You may also see information from news outlets and other resources regarding changes in providers and UnitedHealthcare leaving certain areas.  This may be true regarding UnitedHealthcare’s Individual Medicare Advantage plans but does not impact UnitedHealthcare’s Group Retiree PPO plans, including the UC Medicare Choice Plan.  If you encounter any information to the contrary, please let our Customer Service team know at 1-866-887-9533.</a:t>
            </a:r>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a:p>
        </p:txBody>
      </p:sp>
    </p:spTree>
    <p:extLst>
      <p:ext uri="{BB962C8B-B14F-4D97-AF65-F5344CB8AC3E}">
        <p14:creationId xmlns:p14="http://schemas.microsoft.com/office/powerpoint/2010/main" val="24202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here are the changes to the UC Medicare Choice Plan benefits effective January 1, 2026 –</a:t>
            </a:r>
          </a:p>
          <a:p>
            <a:r>
              <a:rPr lang="en-US" dirty="0"/>
              <a:t>Inpatient Hospital stays are changing from a $250 copay to a $350 copay</a:t>
            </a:r>
          </a:p>
          <a:p>
            <a:r>
              <a:rPr lang="en-US" dirty="0"/>
              <a:t>Emergency Room visits will be changing from a $65 copay to a $100 copay</a:t>
            </a:r>
          </a:p>
          <a:p>
            <a:r>
              <a:rPr lang="en-US" dirty="0"/>
              <a:t>Part B Drugs, which are drugs covered under the medical portion of the plan, will be covered at a $30 copay.  Chemotherapy drugs and vaccines will continue to be covered at a $0 copay.</a:t>
            </a:r>
          </a:p>
          <a:p>
            <a:r>
              <a:rPr lang="en-US" dirty="0"/>
              <a:t>The Fitness Benefit will be going back from </a:t>
            </a:r>
            <a:r>
              <a:rPr lang="en-US" dirty="0" err="1"/>
              <a:t>SilverSneakers</a:t>
            </a:r>
            <a:r>
              <a:rPr lang="en-US" dirty="0"/>
              <a:t> to Renew Active, so if any of you were paying the membership fee going to YMCA’s, many of them will now be covered under the free gym benefit.</a:t>
            </a:r>
          </a:p>
          <a:p>
            <a:r>
              <a:rPr lang="en-US" dirty="0"/>
              <a:t>The Personal Emergency Response System, which is the alert system with the device to push a button for help when needed, will be discontinued effective January 1, 2026.  If you are a current user, you will have the option to either return the device to Lifeline, who is the administrator of the program, or work with Lifeline on the fees associated with continuing the alert system in 2026.</a:t>
            </a:r>
          </a:p>
          <a:p>
            <a:r>
              <a:rPr lang="en-US" dirty="0"/>
              <a:t>Lastly, the Medicare Prescription Annual Out-of-Pocket Maximum is changing from $2,000 to $2,100 in 2026.  This is a Medicare change, and we have found that many members on the plan are meeting this out-of-pocket maximum without actually paying that much in prescription copays, </a:t>
            </a:r>
            <a:r>
              <a:rPr lang="en-US" dirty="0" err="1"/>
              <a:t>particulary</a:t>
            </a:r>
            <a:r>
              <a:rPr lang="en-US" dirty="0"/>
              <a:t> when taking non-preferred or specialty medications.</a:t>
            </a:r>
          </a:p>
        </p:txBody>
      </p:sp>
      <p:sp>
        <p:nvSpPr>
          <p:cNvPr id="4" name="Slide Number Placeholder 3"/>
          <p:cNvSpPr>
            <a:spLocks noGrp="1"/>
          </p:cNvSpPr>
          <p:nvPr>
            <p:ph type="sldNum" sz="quarter" idx="5"/>
          </p:nvPr>
        </p:nvSpPr>
        <p:spPr/>
        <p:txBody>
          <a:bodyPr/>
          <a:lstStyle/>
          <a:p>
            <a:fld id="{DF0177F8-3717-E441-ABD5-E9CC1E0ED10B}" type="slidenum">
              <a:rPr lang="en-US" smtClean="0"/>
              <a:t>11</a:t>
            </a:fld>
            <a:endParaRPr lang="en-US"/>
          </a:p>
        </p:txBody>
      </p:sp>
    </p:spTree>
    <p:extLst>
      <p:ext uri="{BB962C8B-B14F-4D97-AF65-F5344CB8AC3E}">
        <p14:creationId xmlns:p14="http://schemas.microsoft.com/office/powerpoint/2010/main" val="126806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a:rPr>
              <a:t>A few additional changes that will be going into effect for 2026 are regarding the prescription drug benefit.  Preferred generic and brand name prescriptions will be covered at the same copays as they are currently -- $10 for generic and $30 for brand name at a 30-day supply retail when picking them up at the pharmacy.  However, Non-preferred and specialty drugs will be covered once you have satisfied the annual $100 deductible.  From there, you would pay a $45 copay for non-preferred drugs and 30% for specialty drugs up to a $150 limit for that specialty drug per prescription.  For instance, for specialty drugs, you could potentially pay $250 (which would be the $100 deductible if you had not met it yet for the year, plus the $150 limit per prescription).</a:t>
            </a:r>
          </a:p>
          <a:p>
            <a:endParaRPr lang="en-US" dirty="0">
              <a:ea typeface="Calibri" panose="020F0502020204030204"/>
              <a:cs typeface="Calibri"/>
            </a:endParaRPr>
          </a:p>
          <a:p>
            <a:r>
              <a:rPr lang="en-US" dirty="0">
                <a:ea typeface="Calibri" panose="020F0502020204030204"/>
                <a:cs typeface="Calibri"/>
              </a:rPr>
              <a:t>Also of note is that if you need a 90-day supply of medications at retail – in other words, picking them up at the pharmacy instead of using mail order – then the copays would be 3 times the copay since there are three 30-days supply you will be picking up at the pharmacy.  For example, if you need a 90-day supply of a preferred generic prescription retail, it would be $30 (3 times the $10 copay).</a:t>
            </a:r>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a:p>
        </p:txBody>
      </p:sp>
    </p:spTree>
    <p:extLst>
      <p:ext uri="{BB962C8B-B14F-4D97-AF65-F5344CB8AC3E}">
        <p14:creationId xmlns:p14="http://schemas.microsoft.com/office/powerpoint/2010/main" val="177867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F796-6528-786D-6461-7EEC55C67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9C02F-37E3-957D-930B-14A93FD3C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10DC3-4EB4-DA5A-8CB9-7DCB2270AC3F}"/>
              </a:ext>
            </a:extLst>
          </p:cNvPr>
          <p:cNvSpPr>
            <a:spLocks noGrp="1"/>
          </p:cNvSpPr>
          <p:nvPr>
            <p:ph type="body" idx="1"/>
          </p:nvPr>
        </p:nvSpPr>
        <p:spPr/>
        <p:txBody>
          <a:bodyPr/>
          <a:lstStyle/>
          <a:p>
            <a:r>
              <a:rPr lang="en-US" dirty="0">
                <a:ea typeface="+mn-ea"/>
                <a:cs typeface="Calibri"/>
              </a:rPr>
              <a:t>A few additional changes that will be going into effect for 2026 are regarding the prescription drug benefit.  Preferred generic and brand name prescriptions will be covered at the same copays as they are currently -- $20 for generic and $60 for brand name at a 30-day supply retail when picking them up at the pharmacy.  However, as with retail 30-day supply, non-preferred and specialty drugs will be covered once you have satisfied the annual $100 deductible.  From there, you would pay a $90 copay for non-preferred drugs and 30% for specialty drugs up to a $150 limit for that specialty drug per prescription.  Please note that specialty drugs through mail order are limited to a 30-day supply. </a:t>
            </a:r>
          </a:p>
          <a:p>
            <a:endParaRPr lang="en-US" dirty="0">
              <a:ea typeface="+mn-ea"/>
              <a:cs typeface="Calibri"/>
            </a:endParaRPr>
          </a:p>
          <a:p>
            <a:endParaRPr lang="en-US" dirty="0">
              <a:ea typeface="Calibri" panose="020F0502020204030204"/>
              <a:cs typeface="Calibri"/>
            </a:endParaRPr>
          </a:p>
        </p:txBody>
      </p:sp>
      <p:sp>
        <p:nvSpPr>
          <p:cNvPr id="4" name="Slide Number Placeholder 3">
            <a:extLst>
              <a:ext uri="{FF2B5EF4-FFF2-40B4-BE49-F238E27FC236}">
                <a16:creationId xmlns:a16="http://schemas.microsoft.com/office/drawing/2014/main" id="{3C7BBB6B-4E34-8B4E-139D-DB4F07FE85BD}"/>
              </a:ext>
            </a:extLst>
          </p:cNvPr>
          <p:cNvSpPr>
            <a:spLocks noGrp="1"/>
          </p:cNvSpPr>
          <p:nvPr>
            <p:ph type="sldNum" sz="quarter" idx="5"/>
          </p:nvPr>
        </p:nvSpPr>
        <p:spPr/>
        <p:txBody>
          <a:bodyPr/>
          <a:lstStyle/>
          <a:p>
            <a:fld id="{DF0177F8-3717-E441-ABD5-E9CC1E0ED10B}" type="slidenum">
              <a:rPr lang="en-US" smtClean="0"/>
              <a:t>13</a:t>
            </a:fld>
            <a:endParaRPr lang="en-US"/>
          </a:p>
        </p:txBody>
      </p:sp>
    </p:spTree>
    <p:extLst>
      <p:ext uri="{BB962C8B-B14F-4D97-AF65-F5344CB8AC3E}">
        <p14:creationId xmlns:p14="http://schemas.microsoft.com/office/powerpoint/2010/main" val="110055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0903">
              <a:spcBef>
                <a:spcPct val="30000"/>
              </a:spcBef>
              <a:spcAft>
                <a:spcPct val="0"/>
              </a:spcAft>
              <a:defRPr/>
            </a:pPr>
            <a:r>
              <a:rPr lang="en-US" sz="900" dirty="0">
                <a:cs typeface="Arial"/>
              </a:rPr>
              <a:t>Under your plan benefits, you have coverage for:</a:t>
            </a:r>
          </a:p>
          <a:p>
            <a:pPr defTabSz="510903">
              <a:spcBef>
                <a:spcPct val="30000"/>
              </a:spcBef>
              <a:spcAft>
                <a:spcPct val="0"/>
              </a:spcAft>
              <a:defRPr/>
            </a:pPr>
            <a:r>
              <a:rPr lang="en-US" sz="900" dirty="0">
                <a:cs typeface="Arial"/>
              </a:rPr>
              <a:t>Primary care provider - the coverage will be $30 for in-network and </a:t>
            </a:r>
            <a:r>
              <a:rPr lang="en-US" sz="900" dirty="0">
                <a:cs typeface="Calibri"/>
              </a:rPr>
              <a:t>out-of-network.</a:t>
            </a:r>
          </a:p>
          <a:p>
            <a:pPr marL="0" marR="0" lvl="0" indent="0" algn="l" defTabSz="510903" rtl="0" eaLnBrk="0" fontAlgn="base" latinLnBrk="0" hangingPunct="0">
              <a:lnSpc>
                <a:spcPct val="100000"/>
              </a:lnSpc>
              <a:spcBef>
                <a:spcPct val="30000"/>
              </a:spcBef>
              <a:spcAft>
                <a:spcPct val="0"/>
              </a:spcAft>
              <a:buClrTx/>
              <a:buSzTx/>
              <a:buFontTx/>
              <a:buNone/>
              <a:tabLst/>
              <a:defRPr/>
            </a:pPr>
            <a:r>
              <a:rPr lang="en-US" sz="900" dirty="0">
                <a:cs typeface="Arial"/>
              </a:rPr>
              <a:t>If you see a specialist, the coverage will be $30 for in-network and </a:t>
            </a:r>
            <a:r>
              <a:rPr lang="en-US" sz="900" dirty="0">
                <a:cs typeface="Calibri"/>
              </a:rPr>
              <a:t>out-of-network.</a:t>
            </a:r>
            <a:endParaRPr lang="en-US" sz="900" dirty="0">
              <a:cs typeface="Arial"/>
            </a:endParaRPr>
          </a:p>
          <a:p>
            <a:pPr defTabSz="510903" eaLnBrk="0" fontAlgn="base" hangingPunct="0">
              <a:spcBef>
                <a:spcPct val="30000"/>
              </a:spcBef>
              <a:spcAft>
                <a:spcPct val="0"/>
              </a:spcAft>
              <a:defRPr/>
            </a:pPr>
            <a:r>
              <a:rPr lang="en-US" sz="900" dirty="0">
                <a:cs typeface="Arial"/>
              </a:rPr>
              <a:t>If you go to an urgent care facility, the benefit is $30 for in-network or out-of-network.</a:t>
            </a:r>
          </a:p>
          <a:p>
            <a:pPr defTabSz="510903" eaLnBrk="0" fontAlgn="base" hangingPunct="0">
              <a:spcBef>
                <a:spcPct val="30000"/>
              </a:spcBef>
              <a:spcAft>
                <a:spcPct val="0"/>
              </a:spcAft>
              <a:defRPr/>
            </a:pPr>
            <a:r>
              <a:rPr lang="en-US" sz="900" dirty="0">
                <a:cs typeface="Arial"/>
              </a:rPr>
              <a:t>For an emergency room visit, the benefit is $100 for in-network and out-of-network.</a:t>
            </a:r>
          </a:p>
          <a:p>
            <a:pPr defTabSz="510903" eaLnBrk="0" fontAlgn="base" hangingPunct="0">
              <a:spcBef>
                <a:spcPct val="30000"/>
              </a:spcBef>
              <a:spcAft>
                <a:spcPct val="0"/>
              </a:spcAft>
              <a:defRPr/>
            </a:pPr>
            <a:r>
              <a:rPr lang="en-US" sz="900" dirty="0">
                <a:cs typeface="Arial"/>
              </a:rPr>
              <a:t>An inpatient hospitalization stay would be covered in-network and out-of-network for $350.</a:t>
            </a:r>
          </a:p>
          <a:p>
            <a:pPr defTabSz="510903" eaLnBrk="0" fontAlgn="base" hangingPunct="0">
              <a:spcBef>
                <a:spcPct val="30000"/>
              </a:spcBef>
              <a:spcAft>
                <a:spcPct val="0"/>
              </a:spcAft>
              <a:defRPr/>
            </a:pPr>
            <a:r>
              <a:rPr lang="en-US" sz="900" dirty="0">
                <a:cs typeface="Arial"/>
              </a:rPr>
              <a:t>The coverage for an outpatient surgery is $100 for in-network and out-of-network.</a:t>
            </a:r>
          </a:p>
          <a:p>
            <a:r>
              <a:rPr lang="en-US" sz="900" dirty="0">
                <a:cs typeface="Arial"/>
              </a:rPr>
              <a:t>The coverage for a medical virtual visit is $0 if done through UnitedHealthcare’s network of </a:t>
            </a:r>
            <a:r>
              <a:rPr lang="en-US" sz="900" dirty="0" err="1">
                <a:cs typeface="Arial"/>
              </a:rPr>
              <a:t>AMWell</a:t>
            </a:r>
            <a:r>
              <a:rPr lang="en-US" sz="900" dirty="0">
                <a:cs typeface="Arial"/>
              </a:rPr>
              <a:t>, Doctor on Demand or </a:t>
            </a:r>
            <a:r>
              <a:rPr lang="en-US" sz="900" dirty="0" err="1">
                <a:cs typeface="Arial"/>
              </a:rPr>
              <a:t>Teledoc</a:t>
            </a:r>
            <a:r>
              <a:rPr lang="en-US" sz="900" dirty="0">
                <a:cs typeface="Arial"/>
              </a:rPr>
              <a:t>.</a:t>
            </a:r>
          </a:p>
          <a:p>
            <a:r>
              <a:rPr lang="en-US" sz="900" dirty="0">
                <a:cs typeface="Arial"/>
              </a:rPr>
              <a:t>The coverage for medical virtual visits through your local provider, if they offer them, is $30.</a:t>
            </a: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a:p>
        </p:txBody>
      </p:sp>
    </p:spTree>
    <p:extLst>
      <p:ext uri="{BB962C8B-B14F-4D97-AF65-F5344CB8AC3E}">
        <p14:creationId xmlns:p14="http://schemas.microsoft.com/office/powerpoint/2010/main" val="239882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dirty="0"/>
              <a:t>Some preventive services such as annual physical, Annual Wellness Visit, immunizations, breast cancer screenings and colon cancer screenings will be covered at a $0 copay whether you go in or out of UnitedHealthcare's network.</a:t>
            </a:r>
            <a:endParaRPr lang="en-US" sz="900" dirty="0">
              <a:cs typeface="Arial"/>
            </a:endParaRP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a:p>
        </p:txBody>
      </p:sp>
    </p:spTree>
    <p:extLst>
      <p:ext uri="{BB962C8B-B14F-4D97-AF65-F5344CB8AC3E}">
        <p14:creationId xmlns:p14="http://schemas.microsoft.com/office/powerpoint/2010/main" val="210652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Medicare Choice provides comprehensive behavioral health benefits that go beyond Original Medicare.</a:t>
            </a:r>
          </a:p>
          <a:p>
            <a:endParaRPr lang="en-US" dirty="0"/>
          </a:p>
          <a:p>
            <a:r>
              <a:rPr lang="en-US" dirty="0">
                <a:solidFill>
                  <a:srgbClr val="323232"/>
                </a:solidFill>
                <a:latin typeface="Arial"/>
                <a:cs typeface="Arial"/>
              </a:rPr>
              <a:t>This chart shows the copayments for Mental health individual session, group session, Behavioral health Virtual visits, and services from </a:t>
            </a:r>
            <a:r>
              <a:rPr lang="en-US" dirty="0" err="1">
                <a:solidFill>
                  <a:srgbClr val="323232"/>
                </a:solidFill>
                <a:latin typeface="Arial"/>
                <a:cs typeface="Arial"/>
              </a:rPr>
              <a:t>Amwell</a:t>
            </a:r>
            <a:r>
              <a:rPr lang="en-US" dirty="0">
                <a:solidFill>
                  <a:srgbClr val="323232"/>
                </a:solidFill>
                <a:latin typeface="Arial"/>
                <a:cs typeface="Arial"/>
              </a:rPr>
              <a:t> &amp; Doctor On Demand all for a flat $30 copay.  </a:t>
            </a:r>
          </a:p>
          <a:p>
            <a:endParaRPr lang="en-US" dirty="0"/>
          </a:p>
          <a:p>
            <a:r>
              <a:rPr lang="en-US" dirty="0"/>
              <a:t>The chart also shows how UC Medicare choice provides behavioral health coverage beyond original Medicare. Services can be provided by Marriage and Family Therapist (MFTs) or Marriage Family Child Councilors MFCCs under UC Medicare Choice for a $30 copayment.</a:t>
            </a:r>
          </a:p>
          <a:p>
            <a:endParaRPr lang="en-US" dirty="0"/>
          </a:p>
          <a:p>
            <a:r>
              <a:rPr lang="en-US" dirty="0"/>
              <a:t>Also keep in mind that UC Medicare Choice provides behavioral health coverage for services obtained from Opted out of Medicare behavioral health providers for a $30 copayment on a reimbursement basis. </a:t>
            </a:r>
          </a:p>
          <a:p>
            <a:r>
              <a:rPr lang="en-US" dirty="0"/>
              <a:t>Opted out of Medicare providers are providers that have formally notified original Medicare that they do not wish to participate in the Medicare program.</a:t>
            </a:r>
          </a:p>
          <a:p>
            <a:endParaRPr lang="en-US" dirty="0"/>
          </a:p>
          <a:p>
            <a:r>
              <a:rPr lang="en-US" sz="900" b="0" i="0" u="none" strike="noStrike" baseline="0" dirty="0">
                <a:latin typeface="UHC Sans Medium" panose="00000600000000000000" pitchFamily="50" charset="0"/>
              </a:rPr>
              <a:t>UnitedHealthcare will reimburse you for all Medicare covered behavioral health services you receive from opted out of Medicare behavioral health providers minus any copays that may apply.</a:t>
            </a:r>
          </a:p>
          <a:p>
            <a:endParaRPr lang="en-US" dirty="0"/>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a:p>
        </p:txBody>
      </p:sp>
    </p:spTree>
    <p:extLst>
      <p:ext uri="{BB962C8B-B14F-4D97-AF65-F5344CB8AC3E}">
        <p14:creationId xmlns:p14="http://schemas.microsoft.com/office/powerpoint/2010/main" val="109549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cs typeface="Calibri"/>
              </a:rPr>
              <a:t>Additional benefits under your plan are:</a:t>
            </a:r>
          </a:p>
          <a:p>
            <a:pPr defTabSz="510903" eaLnBrk="0" fontAlgn="base" hangingPunct="0">
              <a:spcBef>
                <a:spcPct val="30000"/>
              </a:spcBef>
              <a:spcAft>
                <a:spcPct val="0"/>
              </a:spcAft>
              <a:defRPr/>
            </a:pPr>
            <a:r>
              <a:rPr lang="en-US" sz="900" dirty="0">
                <a:cs typeface="Arial"/>
              </a:rPr>
              <a:t>Medicare covered podiatry - covered at $30</a:t>
            </a:r>
          </a:p>
          <a:p>
            <a:pPr defTabSz="510903" eaLnBrk="0" fontAlgn="base" hangingPunct="0">
              <a:spcBef>
                <a:spcPct val="30000"/>
              </a:spcBef>
              <a:spcAft>
                <a:spcPct val="0"/>
              </a:spcAft>
              <a:defRPr/>
            </a:pPr>
            <a:r>
              <a:rPr lang="en-US" sz="900" dirty="0">
                <a:cs typeface="Arial"/>
              </a:rPr>
              <a:t>Medicare covered chiropractic care - covered at $20</a:t>
            </a:r>
          </a:p>
          <a:p>
            <a:pPr defTabSz="510903" eaLnBrk="0" fontAlgn="base" hangingPunct="0">
              <a:spcBef>
                <a:spcPct val="30000"/>
              </a:spcBef>
              <a:spcAft>
                <a:spcPct val="0"/>
              </a:spcAft>
              <a:defRPr/>
            </a:pPr>
            <a:r>
              <a:rPr lang="en-US" sz="900" dirty="0">
                <a:cs typeface="Arial"/>
              </a:rPr>
              <a:t>Medicare covered vision services - covered at $30</a:t>
            </a:r>
          </a:p>
          <a:p>
            <a:pPr defTabSz="510903" eaLnBrk="0" fontAlgn="base" hangingPunct="0">
              <a:spcBef>
                <a:spcPct val="30000"/>
              </a:spcBef>
              <a:spcAft>
                <a:spcPct val="0"/>
              </a:spcAft>
              <a:defRPr/>
            </a:pPr>
            <a:r>
              <a:rPr lang="en-US" sz="900" dirty="0">
                <a:cs typeface="Arial"/>
              </a:rPr>
              <a:t>Medicare covered hearing services - covered at $30</a:t>
            </a:r>
          </a:p>
          <a:p>
            <a:pPr defTabSz="510903" eaLnBrk="0" fontAlgn="base" hangingPunct="0">
              <a:spcBef>
                <a:spcPct val="30000"/>
              </a:spcBef>
              <a:spcAft>
                <a:spcPct val="0"/>
              </a:spcAft>
              <a:defRPr/>
            </a:pPr>
            <a:r>
              <a:rPr lang="en-US" sz="900" dirty="0">
                <a:cs typeface="Arial"/>
              </a:rPr>
              <a:t>Please note for these Medicare-covered services provided by an out-of-network provider, UnitedHealthcare will reimburse the Medicare-allowed amount of the charge, so please check to see if your provider is in-network.</a:t>
            </a: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a:p>
        </p:txBody>
      </p:sp>
    </p:spTree>
    <p:extLst>
      <p:ext uri="{BB962C8B-B14F-4D97-AF65-F5344CB8AC3E}">
        <p14:creationId xmlns:p14="http://schemas.microsoft.com/office/powerpoint/2010/main" val="203364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baseline="0" dirty="0">
                <a:latin typeface="UHC Sans Medium" panose="00000600000000000000" pitchFamily="50" charset="0"/>
              </a:rPr>
              <a:t>As a UC Medicare Choice member, your plan covers care when you’re traveling outside the United States. UnitedHealthcare will reimburse you for any services or prescriptions you may need while traveling minus any copays that may apply.</a:t>
            </a:r>
          </a:p>
          <a:p>
            <a:endParaRPr lang="en-US" sz="900" b="0" i="0" u="none" strike="noStrike" baseline="0" dirty="0">
              <a:latin typeface="UHC Sans Medium" panose="00000600000000000000" pitchFamily="50" charset="0"/>
            </a:endParaRPr>
          </a:p>
          <a:p>
            <a:pPr algn="l"/>
            <a:endParaRPr lang="en-US" sz="900" b="0" i="0" u="none" strike="noStrike" baseline="0" dirty="0">
              <a:solidFill>
                <a:srgbClr val="000000"/>
              </a:solidFill>
              <a:latin typeface="UHC Sans Medium" panose="00000600000000000000" pitchFamily="50" charset="0"/>
            </a:endParaRPr>
          </a:p>
          <a:p>
            <a:r>
              <a:rPr lang="en-US" sz="900" b="0" i="0" u="none" strike="noStrike" baseline="0" dirty="0">
                <a:latin typeface="UHC Sans Medium" panose="00000600000000000000" pitchFamily="50" charset="0"/>
              </a:rPr>
              <a:t>In general, these benefits are not covered by Medicare if performed outside of the United States, but they are covered by your UC Medicare Choice plan</a:t>
            </a:r>
          </a:p>
          <a:p>
            <a:endParaRPr lang="en-US" sz="900" b="0" i="0" u="none" strike="noStrike" baseline="0" dirty="0">
              <a:latin typeface="UHC Sans Medium" panose="00000600000000000000" pitchFamily="50" charset="0"/>
            </a:endParaRPr>
          </a:p>
          <a:p>
            <a:r>
              <a:rPr lang="en-US" sz="900" b="0" i="0" u="none" strike="noStrike" baseline="0" dirty="0">
                <a:latin typeface="UHC Sans Medium" panose="00000600000000000000" pitchFamily="50" charset="0"/>
              </a:rPr>
              <a:t>For example:  Doctor office visits while traveling abroad are covered for a $30 copay, Emergency room visits are covered for a $100 copay, Urgent care services are covered for a $30 copay. </a:t>
            </a:r>
          </a:p>
          <a:p>
            <a:endParaRPr lang="en-US" sz="900" b="0" i="0" u="none" strike="noStrike" baseline="0" dirty="0">
              <a:latin typeface="UHC Sans Medium" panose="00000600000000000000" pitchFamily="50" charset="0"/>
            </a:endParaRPr>
          </a:p>
          <a:p>
            <a:r>
              <a:rPr lang="en-US" sz="900" b="0" i="0" u="none" strike="noStrike" baseline="0" dirty="0">
                <a:latin typeface="UHC Sans Medium" panose="00000600000000000000" pitchFamily="50" charset="0"/>
              </a:rPr>
              <a:t>If you are admitted within a 24 hours of an urgent care or emergency room visit, then the emergency room and Urgent care copays will be waived, and a $350 inpatient hospitalization copay will be assessed instead.</a:t>
            </a:r>
          </a:p>
          <a:p>
            <a:endParaRPr lang="en-US" sz="900" b="0" i="0" u="none" strike="noStrike" baseline="0" dirty="0">
              <a:latin typeface="UHC Sans Medium" panose="00000600000000000000" pitchFamily="50" charset="0"/>
            </a:endParaRPr>
          </a:p>
          <a:p>
            <a:r>
              <a:rPr lang="en-US" dirty="0"/>
              <a:t>Prescription medications are also covered while traveling overseas. For example, UC Medicare choice covers a 1-30 days supply for a $25 copayment, and a 30 + day supply for a $50 copayment.</a:t>
            </a:r>
          </a:p>
          <a:p>
            <a:endParaRPr lang="en-US" dirty="0"/>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a:p>
        </p:txBody>
      </p:sp>
    </p:spTree>
    <p:extLst>
      <p:ext uri="{BB962C8B-B14F-4D97-AF65-F5344CB8AC3E}">
        <p14:creationId xmlns:p14="http://schemas.microsoft.com/office/powerpoint/2010/main" val="163003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includes coverage for diabetes testing and monitoring supplies. This includes lancets, lancing devices, glucose control solutions and meter replacement batteries, which are covered at a $0 copay.</a:t>
            </a:r>
          </a:p>
          <a:p>
            <a:r>
              <a:rPr lang="en-US" dirty="0"/>
              <a:t>To switch to one of the preferred brands – which include Contour and ACCU-CHEK -- you may be required to get a new prescription from your provider. </a:t>
            </a:r>
            <a:r>
              <a:rPr lang="en-US" sz="800" dirty="0">
                <a:solidFill>
                  <a:srgbClr val="002677"/>
                </a:solidFill>
                <a:latin typeface="Arial"/>
                <a:cs typeface="Arial"/>
              </a:rPr>
              <a:t>You</a:t>
            </a:r>
            <a:r>
              <a:rPr lang="en-US" sz="800" spc="-52" dirty="0">
                <a:solidFill>
                  <a:srgbClr val="002677"/>
                </a:solidFill>
                <a:latin typeface="Arial"/>
                <a:cs typeface="Arial"/>
              </a:rPr>
              <a:t> </a:t>
            </a:r>
            <a:r>
              <a:rPr lang="en-US" sz="800" dirty="0">
                <a:solidFill>
                  <a:srgbClr val="002677"/>
                </a:solidFill>
                <a:latin typeface="Arial"/>
                <a:cs typeface="Arial"/>
              </a:rPr>
              <a:t>can</a:t>
            </a:r>
            <a:r>
              <a:rPr lang="en-US" sz="800" spc="-52" dirty="0">
                <a:solidFill>
                  <a:srgbClr val="002677"/>
                </a:solidFill>
                <a:latin typeface="Arial"/>
                <a:cs typeface="Arial"/>
              </a:rPr>
              <a:t> </a:t>
            </a:r>
            <a:r>
              <a:rPr lang="en-US" sz="800" spc="-9" dirty="0">
                <a:solidFill>
                  <a:srgbClr val="002677"/>
                </a:solidFill>
                <a:latin typeface="Arial"/>
                <a:cs typeface="Arial"/>
              </a:rPr>
              <a:t>request </a:t>
            </a:r>
            <a:r>
              <a:rPr lang="en-US" sz="800" dirty="0">
                <a:solidFill>
                  <a:srgbClr val="002677"/>
                </a:solidFill>
                <a:latin typeface="Arial"/>
                <a:cs typeface="Arial"/>
              </a:rPr>
              <a:t>a</a:t>
            </a:r>
            <a:r>
              <a:rPr lang="en-US" sz="800" spc="24" dirty="0">
                <a:solidFill>
                  <a:srgbClr val="002677"/>
                </a:solidFill>
                <a:latin typeface="Arial"/>
                <a:cs typeface="Arial"/>
              </a:rPr>
              <a:t> </a:t>
            </a:r>
            <a:r>
              <a:rPr lang="en-US" sz="800" dirty="0">
                <a:solidFill>
                  <a:srgbClr val="002677"/>
                </a:solidFill>
                <a:latin typeface="Arial"/>
                <a:cs typeface="Arial"/>
              </a:rPr>
              <a:t>temporary</a:t>
            </a:r>
            <a:r>
              <a:rPr lang="en-US" sz="800" spc="28" dirty="0">
                <a:solidFill>
                  <a:srgbClr val="002677"/>
                </a:solidFill>
                <a:latin typeface="Arial"/>
                <a:cs typeface="Arial"/>
              </a:rPr>
              <a:t> </a:t>
            </a:r>
            <a:r>
              <a:rPr lang="en-US" sz="800" dirty="0">
                <a:solidFill>
                  <a:srgbClr val="002677"/>
                </a:solidFill>
                <a:latin typeface="Arial"/>
                <a:cs typeface="Arial"/>
              </a:rPr>
              <a:t>supply</a:t>
            </a:r>
            <a:r>
              <a:rPr lang="en-US" sz="800" spc="28" dirty="0">
                <a:solidFill>
                  <a:srgbClr val="002677"/>
                </a:solidFill>
                <a:latin typeface="Arial"/>
                <a:cs typeface="Arial"/>
              </a:rPr>
              <a:t> </a:t>
            </a:r>
            <a:r>
              <a:rPr lang="en-US" sz="800" spc="-24" dirty="0">
                <a:solidFill>
                  <a:srgbClr val="002677"/>
                </a:solidFill>
                <a:latin typeface="Arial"/>
                <a:cs typeface="Arial"/>
              </a:rPr>
              <a:t>of </a:t>
            </a:r>
            <a:r>
              <a:rPr lang="en-US" sz="800" dirty="0">
                <a:solidFill>
                  <a:srgbClr val="002677"/>
                </a:solidFill>
                <a:latin typeface="Arial"/>
                <a:cs typeface="Arial"/>
              </a:rPr>
              <a:t>your</a:t>
            </a:r>
            <a:r>
              <a:rPr lang="en-US" sz="800" spc="33" dirty="0">
                <a:solidFill>
                  <a:srgbClr val="002677"/>
                </a:solidFill>
                <a:latin typeface="Arial"/>
                <a:cs typeface="Arial"/>
              </a:rPr>
              <a:t> </a:t>
            </a:r>
            <a:r>
              <a:rPr lang="en-US" sz="800" dirty="0">
                <a:solidFill>
                  <a:srgbClr val="002677"/>
                </a:solidFill>
                <a:latin typeface="Arial"/>
                <a:cs typeface="Arial"/>
              </a:rPr>
              <a:t>current</a:t>
            </a:r>
            <a:r>
              <a:rPr lang="en-US" sz="800" spc="33" dirty="0">
                <a:solidFill>
                  <a:srgbClr val="002677"/>
                </a:solidFill>
                <a:latin typeface="Arial"/>
                <a:cs typeface="Arial"/>
              </a:rPr>
              <a:t> </a:t>
            </a:r>
            <a:r>
              <a:rPr lang="en-US" sz="800" spc="-9" dirty="0">
                <a:solidFill>
                  <a:srgbClr val="002677"/>
                </a:solidFill>
                <a:latin typeface="Arial"/>
                <a:cs typeface="Arial"/>
              </a:rPr>
              <a:t>brand.</a:t>
            </a:r>
            <a:endParaRPr lang="en-US" sz="800" dirty="0">
              <a:latin typeface="Arial"/>
              <a:cs typeface="Arial"/>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169278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During</a:t>
            </a:r>
            <a:r>
              <a:rPr lang="en-US" strike="noStrike" baseline="0" dirty="0"/>
              <a:t> our time together we will be reviewing Original Medicare basics, your plan benefits, programs and features, plan eligibility and enrollment overview, and then what you can expect next.</a:t>
            </a: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80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9743">
              <a:defRPr/>
            </a:pPr>
            <a:r>
              <a:rPr lang="en-US" dirty="0"/>
              <a:t>Most vaccines are covered under your plan and are a great way to help keep you healthy! Why are vaccines important? Vaccines work with your body’s natural defenses to protect against infection and help reduce the risk of disease. Check with your provider to see which vaccines are right for you.</a:t>
            </a:r>
          </a:p>
          <a:p>
            <a:pPr defTabSz="689743">
              <a:defRPr/>
            </a:pPr>
            <a:r>
              <a:rPr lang="en-US" dirty="0"/>
              <a:t>Common vaccines covered under Medicare Part B (outpatient medical) are flu, pneumococcal, hepatitis B for individuals at medium to high risk for hepatitis, and COVID-19. Other vaccines are covered under Medicare Part D (prescription) such as shingles, tetanus-diphtheria-pertussis, hepatitis A and hepatitis B for individuals at low risk for hepatitis. You will have a $0 cost share for FDA-authorized COVID-19 vaccines at both network and out-of-network providers.</a:t>
            </a:r>
            <a:endParaRPr lang="en-US"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a:p>
        </p:txBody>
      </p:sp>
    </p:spTree>
    <p:extLst>
      <p:ext uri="{BB962C8B-B14F-4D97-AF65-F5344CB8AC3E}">
        <p14:creationId xmlns:p14="http://schemas.microsoft.com/office/powerpoint/2010/main" val="510802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dirty="0"/>
              <a:t>Let’s review the prescription drug benefits and features that are part of your UC Medicare Choice PPO plan.</a:t>
            </a:r>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a:p>
        </p:txBody>
      </p:sp>
    </p:spTree>
    <p:extLst>
      <p:ext uri="{BB962C8B-B14F-4D97-AF65-F5344CB8AC3E}">
        <p14:creationId xmlns:p14="http://schemas.microsoft.com/office/powerpoint/2010/main" val="51914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Your Medicare Part D prescription drug coverage includes thousands</a:t>
            </a:r>
            <a:r>
              <a:rPr lang="en-US" dirty="0"/>
              <a:t> of brand-name and generic prescription drugs.  You can choose from thousands of national chain, regional and independent local retail pharmacies in the network. </a:t>
            </a:r>
          </a:p>
          <a:p>
            <a:pPr>
              <a:spcBef>
                <a:spcPts val="302"/>
              </a:spcBef>
              <a:spcAft>
                <a:spcPts val="1207"/>
              </a:spcAft>
            </a:pPr>
            <a:r>
              <a:rPr lang="en-US" dirty="0"/>
              <a:t>Check your plan’s drug list at retiree.uhc.com/UC after October 4, 2025, or call Customer Service to see if your prescription drugs are covered.</a:t>
            </a:r>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a:p>
        </p:txBody>
      </p:sp>
    </p:spTree>
    <p:extLst>
      <p:ext uri="{BB962C8B-B14F-4D97-AF65-F5344CB8AC3E}">
        <p14:creationId xmlns:p14="http://schemas.microsoft.com/office/powerpoint/2010/main" val="2609197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If you have gone 63 days or more without Part D drug coverage, you may be subject to a Part D late enrollment penalty (LEP). Medicare determines and assesses this late fee. This is usually the result of not enrolling in a Medicare prescription drug plan when you first became eligible, or you didn’t have a plan that met Medicare’s minimum standards for drug coverage.</a:t>
            </a:r>
          </a:p>
          <a:p>
            <a:pPr rtl="0"/>
            <a:r>
              <a:rPr lang="en-US" dirty="0"/>
              <a:t> </a:t>
            </a:r>
          </a:p>
          <a:p>
            <a:pPr rtl="0"/>
            <a:r>
              <a:rPr lang="en-US" dirty="0"/>
              <a:t>If Medicare identifies you as having a potential gap in your Part D drug coverage, the Centers for Medicare &amp; Medicaid Services (CMS) will notify UnitedHealthcare, and UnitedHealthcare must then notify you. You will be provided a letter with instructions on how to attest that you had prior coverage for the time frame in question. You can also attest online or over the phone by calling the number provided in the letter. </a:t>
            </a:r>
          </a:p>
          <a:p>
            <a:pPr rtl="0"/>
            <a:r>
              <a:rPr lang="en-US" dirty="0"/>
              <a:t>You have 30 days from the date of notification to complete the attestation.</a:t>
            </a: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23</a:t>
            </a:fld>
            <a:endParaRPr lang="en-US"/>
          </a:p>
        </p:txBody>
      </p:sp>
    </p:spTree>
    <p:extLst>
      <p:ext uri="{BB962C8B-B14F-4D97-AF65-F5344CB8AC3E}">
        <p14:creationId xmlns:p14="http://schemas.microsoft.com/office/powerpoint/2010/main" val="264800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Inflation Reduction Act (IRA) was signed into law in 2022. All UnitedHealthcare Group Medicare Part D plans (MAPD and PDP) are impacted.</a:t>
            </a:r>
          </a:p>
          <a:p>
            <a:pPr algn="l"/>
            <a:r>
              <a:rPr lang="en-US" dirty="0"/>
              <a:t>What does this mean?</a:t>
            </a:r>
          </a:p>
          <a:p>
            <a:pPr algn="l"/>
            <a:r>
              <a:rPr lang="en-US" dirty="0"/>
              <a:t>There are a few important things to note:</a:t>
            </a:r>
          </a:p>
          <a:p>
            <a:pPr algn="l"/>
            <a:r>
              <a:rPr lang="en-US" dirty="0"/>
              <a:t>‐ The coverage gap stage (donut hole) was eliminated in 2025. The drug stages are the deductible, initial coverage stage and catastrophic coverage.</a:t>
            </a:r>
          </a:p>
          <a:p>
            <a:pPr algn="l"/>
            <a:r>
              <a:rPr lang="en-US" dirty="0"/>
              <a:t>‐ Your 2026 total out-of-pocket costs for Part D prescription drug costs are limited to $2,100. This means that after you and others on your behalf have paid a combined total of $2,100 for your Medicare Part D-covered drugs, you move from the initial coverage stage to the catastrophic coverage stage. </a:t>
            </a:r>
          </a:p>
          <a:p>
            <a:pPr algn="l"/>
            <a:r>
              <a:rPr lang="en-US" dirty="0"/>
              <a:t>‐ All Medicare Part D enrollees have the option to pay their out‐of‐pocket prescription drug costs in monthly installments over the course of the year instead of paying at the point of sale. This is referred to as the Medicare Prescription Payment Plan.</a:t>
            </a:r>
          </a:p>
        </p:txBody>
      </p:sp>
      <p:sp>
        <p:nvSpPr>
          <p:cNvPr id="4" name="Slide Number Placeholder 3"/>
          <p:cNvSpPr>
            <a:spLocks noGrp="1"/>
          </p:cNvSpPr>
          <p:nvPr>
            <p:ph type="sldNum" sz="quarter" idx="5"/>
          </p:nvPr>
        </p:nvSpPr>
        <p:spPr/>
        <p:txBody>
          <a:bodyPr/>
          <a:lstStyle/>
          <a:p>
            <a:fld id="{DF0177F8-3717-E441-ABD5-E9CC1E0ED10B}" type="slidenum">
              <a:rPr lang="en-US" smtClean="0"/>
              <a:t>24</a:t>
            </a:fld>
            <a:endParaRPr lang="en-US"/>
          </a:p>
        </p:txBody>
      </p:sp>
    </p:spTree>
    <p:extLst>
      <p:ext uri="{BB962C8B-B14F-4D97-AF65-F5344CB8AC3E}">
        <p14:creationId xmlns:p14="http://schemas.microsoft.com/office/powerpoint/2010/main" val="2364022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Prescription Payment Plan is a program created under the Inflation Reduction Act that allows participants to spread their covered Part D out-of-pocket spending over the remainder of the calendar year.</a:t>
            </a:r>
          </a:p>
          <a:p>
            <a:r>
              <a:rPr lang="en-US" b="1" dirty="0"/>
              <a:t>Who can participate?</a:t>
            </a:r>
          </a:p>
          <a:p>
            <a:r>
              <a:rPr lang="en-US" dirty="0"/>
              <a:t>All Part D enrollees in employer group plans are eligible to participate in the Medicare Prescription Payment Plan. Information about the program is included in select plan materials. For new members only, a form to sign up for the program and an FAQ will be included in the Welcome Letter mailing. There will also be a mailing sometime later this year that will go out to members who may benefit from the program, so not all members will get that mailing.</a:t>
            </a:r>
          </a:p>
          <a:p>
            <a:r>
              <a:rPr lang="en-US" dirty="0"/>
              <a:t>While this program is available to anyone with Medicare Part D, enrollees with high cost-sharing earlier in the plan year are more likely to benefit from the program.</a:t>
            </a:r>
          </a:p>
          <a:p>
            <a:pPr defTabSz="822989">
              <a:defRPr/>
            </a:pPr>
            <a:r>
              <a:rPr lang="en-US" spc="-9" dirty="0">
                <a:cs typeface="Arial"/>
              </a:rPr>
              <a:t>This program may </a:t>
            </a:r>
            <a:r>
              <a:rPr lang="en-US" i="1" spc="-9" dirty="0">
                <a:cs typeface="Arial"/>
              </a:rPr>
              <a:t>not</a:t>
            </a:r>
            <a:r>
              <a:rPr lang="en-US" spc="-9" dirty="0">
                <a:cs typeface="Arial"/>
              </a:rPr>
              <a:t> be a good fit for members who have low yearly drug costs, who are not likely to reach the $2,100 annual out-of-pocket maximum, or who have Extra Help or another government program to help save on their prescription drug costs.  </a:t>
            </a:r>
          </a:p>
          <a:p>
            <a:r>
              <a:rPr lang="en-US" b="1" dirty="0"/>
              <a:t>How does it work?</a:t>
            </a:r>
          </a:p>
          <a:p>
            <a:r>
              <a:rPr lang="en-US" dirty="0"/>
              <a:t>A member can opt in to the program through the plan online, over the phone or by mail.</a:t>
            </a:r>
          </a:p>
          <a:p>
            <a:r>
              <a:rPr lang="en-US" dirty="0"/>
              <a:t>The member pays $0 up front for their Part D medication, and the plan pays the pharmacy for the member's cost share.</a:t>
            </a:r>
          </a:p>
          <a:p>
            <a:r>
              <a:rPr lang="en-US" dirty="0"/>
              <a:t>The plan sends monthly bills to the member based on the amount owed for prescriptions divided by the number of months left in the year. These can be paid online, over the phone or by opting in to autopay.</a:t>
            </a:r>
          </a:p>
          <a:p>
            <a:r>
              <a:rPr lang="en-US" dirty="0"/>
              <a:t>Future payments increase as the member continues to fill prescriptions throughout the year. All Medicare Part D prescription drug plans use the same formula to calculate monthly payments under the Medicare Prescription Payment Plan.</a:t>
            </a:r>
          </a:p>
          <a:p>
            <a:r>
              <a:rPr lang="en-US" dirty="0"/>
              <a:t>The member won’t pay any interest or fees on the amount owed even if the payment is late.</a:t>
            </a:r>
          </a:p>
        </p:txBody>
      </p:sp>
      <p:sp>
        <p:nvSpPr>
          <p:cNvPr id="4" name="Slide Number Placeholder 3"/>
          <p:cNvSpPr>
            <a:spLocks noGrp="1"/>
          </p:cNvSpPr>
          <p:nvPr>
            <p:ph type="sldNum" sz="quarter" idx="5"/>
          </p:nvPr>
        </p:nvSpPr>
        <p:spPr/>
        <p:txBody>
          <a:bodyPr/>
          <a:lstStyle/>
          <a:p>
            <a:fld id="{DF0177F8-3717-E441-ABD5-E9CC1E0ED10B}" type="slidenum">
              <a:rPr lang="en-US" smtClean="0"/>
              <a:t>25</a:t>
            </a:fld>
            <a:endParaRPr lang="en-US"/>
          </a:p>
        </p:txBody>
      </p:sp>
    </p:spTree>
    <p:extLst>
      <p:ext uri="{BB962C8B-B14F-4D97-AF65-F5344CB8AC3E}">
        <p14:creationId xmlns:p14="http://schemas.microsoft.com/office/powerpoint/2010/main" val="2623331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Part D plan has drug payment stages. How much you pay for a drug depends on which stage you are in when you get a prescription filled or refilled. </a:t>
            </a:r>
          </a:p>
          <a:p>
            <a:r>
              <a:rPr lang="en-US" dirty="0"/>
              <a:t>If your plan has a deductible, you pay the total cost of your drugs until you reach your deductible.</a:t>
            </a:r>
          </a:p>
          <a:p>
            <a:r>
              <a:rPr lang="en-US" dirty="0"/>
              <a:t>In the initial coverage stage, you pay a copay or coinsurance for covered drugs, which I’ll talk more in a bit.</a:t>
            </a:r>
          </a:p>
          <a:p>
            <a:r>
              <a:rPr lang="en-US" dirty="0"/>
              <a:t>After you and others on your behalf have paid a combined total of $2,100 for your prescription drugs, you will pay $0 for Medicare Part D-covered drugs for the rest of the plan year.</a:t>
            </a:r>
          </a:p>
          <a:p>
            <a:r>
              <a:rPr lang="en-US" dirty="0"/>
              <a:t>We find that many reaching their out-of-pocket maximum for the year sooner than paying that amount in copays, since Medicare tracks your drug spend accumulation differently than what you actually pay on the UC Medicare Choice Plan. If you have any questions about how much you’ve accumulated throughout the year, please give our Customer Service a call to learn more. This accumulation will also be included in your Explanation of Benefits (EOB).</a:t>
            </a:r>
          </a:p>
        </p:txBody>
      </p:sp>
      <p:sp>
        <p:nvSpPr>
          <p:cNvPr id="4" name="Slide Number Placeholder 3"/>
          <p:cNvSpPr>
            <a:spLocks noGrp="1"/>
          </p:cNvSpPr>
          <p:nvPr>
            <p:ph type="sldNum" sz="quarter" idx="5"/>
          </p:nvPr>
        </p:nvSpPr>
        <p:spPr/>
        <p:txBody>
          <a:bodyPr/>
          <a:lstStyle/>
          <a:p>
            <a:fld id="{DF0177F8-3717-E441-ABD5-E9CC1E0ED10B}" type="slidenum">
              <a:rPr lang="en-US" smtClean="0"/>
              <a:t>26</a:t>
            </a:fld>
            <a:endParaRPr lang="en-US"/>
          </a:p>
        </p:txBody>
      </p:sp>
    </p:spTree>
    <p:extLst>
      <p:ext uri="{BB962C8B-B14F-4D97-AF65-F5344CB8AC3E}">
        <p14:creationId xmlns:p14="http://schemas.microsoft.com/office/powerpoint/2010/main" val="757844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we discussed to help save you money was Optum Home Delivery Pharmacy mail order. </a:t>
            </a:r>
          </a:p>
          <a:p>
            <a:r>
              <a:rPr lang="en-US" dirty="0"/>
              <a:t>The mail-order option under your plan is managed by Optum Rx. We want to make sure you feel safe and comfortable using mail order. </a:t>
            </a:r>
            <a:endParaRPr lang="en-US" dirty="0">
              <a:cs typeface="Calibri"/>
            </a:endParaRPr>
          </a:p>
          <a:p>
            <a:r>
              <a:rPr lang="en-US" dirty="0"/>
              <a:t>Let’s review the Optum Home Delivery mail-order process. </a:t>
            </a:r>
            <a:endParaRPr lang="en-US" dirty="0">
              <a:cs typeface="Calibri"/>
            </a:endParaRPr>
          </a:p>
          <a:p>
            <a:r>
              <a:rPr lang="en-US" dirty="0"/>
              <a:t>Optum Home Delivery receives your order – this can be done from a phone call or online request.</a:t>
            </a:r>
            <a:endParaRPr lang="en-US" dirty="0">
              <a:cs typeface="Calibri"/>
            </a:endParaRPr>
          </a:p>
          <a:p>
            <a:r>
              <a:rPr lang="en-US" dirty="0"/>
              <a:t>The pharmacist reviews your information to make sure there are no issues with allergies, dosage or interactions with other drugs you take.</a:t>
            </a:r>
            <a:endParaRPr lang="en-US" dirty="0">
              <a:cs typeface="Calibri"/>
            </a:endParaRPr>
          </a:p>
          <a:p>
            <a:r>
              <a:rPr lang="en-US" dirty="0"/>
              <a:t>For your safety, after the medication is dispensed it is reviewed again by another pharmacist for accuracy.</a:t>
            </a:r>
            <a:endParaRPr lang="en-US" dirty="0">
              <a:cs typeface="Calibri"/>
            </a:endParaRPr>
          </a:p>
          <a:p>
            <a:r>
              <a:rPr lang="en-US" dirty="0"/>
              <a:t>The medication is sealed in a tamper-evident package and sent to you.</a:t>
            </a:r>
            <a:endParaRPr lang="en-US" dirty="0">
              <a:cs typeface="Calibri"/>
            </a:endParaRPr>
          </a:p>
          <a:p>
            <a:r>
              <a:rPr lang="en-US" dirty="0"/>
              <a:t>You will be notified by email or phone call letting you know the order has been shipped.</a:t>
            </a:r>
            <a:endParaRPr lang="en-US" dirty="0">
              <a:cs typeface="Calibri"/>
            </a:endParaRPr>
          </a:p>
          <a:p>
            <a:r>
              <a:rPr lang="en-US" dirty="0"/>
              <a:t>You can track your order online at any time.</a:t>
            </a:r>
            <a:endParaRPr lang="en-US" dirty="0">
              <a:cs typeface="Calibri"/>
            </a:endParaRPr>
          </a:p>
          <a:p>
            <a:pPr defTabSz="867491">
              <a:defRPr/>
            </a:pPr>
            <a:r>
              <a:rPr lang="en-US" dirty="0"/>
              <a:t>If you have questions about the order, please call Customer Service.</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27</a:t>
            </a:fld>
            <a:endParaRPr lang="en-US"/>
          </a:p>
        </p:txBody>
      </p:sp>
    </p:spTree>
    <p:extLst>
      <p:ext uri="{BB962C8B-B14F-4D97-AF65-F5344CB8AC3E}">
        <p14:creationId xmlns:p14="http://schemas.microsoft.com/office/powerpoint/2010/main" val="211939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dirty="0"/>
              <a:t>Now let’s review the extra benefits, programs and features that are part of your UC Medicare Choice plan.</a:t>
            </a:r>
          </a:p>
        </p:txBody>
      </p:sp>
      <p:sp>
        <p:nvSpPr>
          <p:cNvPr id="4" name="Slide Number Placeholder 3"/>
          <p:cNvSpPr>
            <a:spLocks noGrp="1"/>
          </p:cNvSpPr>
          <p:nvPr>
            <p:ph type="sldNum" sz="quarter" idx="5"/>
          </p:nvPr>
        </p:nvSpPr>
        <p:spPr/>
        <p:txBody>
          <a:bodyPr/>
          <a:lstStyle/>
          <a:p>
            <a:fld id="{DF0177F8-3717-E441-ABD5-E9CC1E0ED10B}" type="slidenum">
              <a:rPr lang="en-US" smtClean="0"/>
              <a:t>28</a:t>
            </a:fld>
            <a:endParaRPr lang="en-US"/>
          </a:p>
        </p:txBody>
      </p:sp>
    </p:spTree>
    <p:extLst>
      <p:ext uri="{BB962C8B-B14F-4D97-AF65-F5344CB8AC3E}">
        <p14:creationId xmlns:p14="http://schemas.microsoft.com/office/powerpoint/2010/main" val="4965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You’ve heard mention of an annual physical and Annual Wellness Visit during this presentation, but you might be wondering what the difference is. Your annual physical is your opportunity to have a head-to-to exam, and labs and tests done to measure your health. Your Annual Wellness Visit is an opportunity to set time aside with your primary care provider to discuss options for preventive care, screenings and exams, and get your health questions answered. </a:t>
            </a:r>
            <a:endParaRPr lang="en-US" sz="900" dirty="0">
              <a:cs typeface="Calibri"/>
            </a:endParaRPr>
          </a:p>
          <a:p>
            <a:r>
              <a:rPr lang="en-US" sz="900" dirty="0"/>
              <a:t>While your Annual Wellness Visit can be scheduled for any time throughout the year, many people choose to combine their physical and wellness exams to allow for a longer visit with their doctor. There is no charge for this visit, and we encourage you to schedule yours today!</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29</a:t>
            </a:fld>
            <a:endParaRPr lang="en-US"/>
          </a:p>
        </p:txBody>
      </p:sp>
    </p:spTree>
    <p:extLst>
      <p:ext uri="{BB962C8B-B14F-4D97-AF65-F5344CB8AC3E}">
        <p14:creationId xmlns:p14="http://schemas.microsoft.com/office/powerpoint/2010/main" val="277842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a:t>Now let’s review Original Medicare Basics.</a:t>
            </a:r>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3435024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err="1"/>
              <a:t>HouseCalls</a:t>
            </a:r>
            <a:r>
              <a:rPr lang="en-US" sz="900" dirty="0"/>
              <a:t> is a yearly in‐home health and wellness visit to support your health between regular provider visits. A </a:t>
            </a:r>
            <a:r>
              <a:rPr lang="en-US" sz="900" dirty="0" err="1"/>
              <a:t>HouseCalls</a:t>
            </a:r>
            <a:r>
              <a:rPr lang="en-US" sz="900" dirty="0"/>
              <a:t> visit includes up to an hour of 1-on-1 time with one of our licensed health care practitioners. During a visit, you get a thorough exam, health screenings and a medication review. It’s another opportunity to ask questions and get answers about the things that matter most to you about your health. At the end of the visit, the health care practitioner will give you a health checklist and send a summary of the visit to you and your primary care provider (PCP).</a:t>
            </a:r>
          </a:p>
          <a:p>
            <a:r>
              <a:rPr lang="en-US" sz="900" dirty="0"/>
              <a:t>We also offer the option of a </a:t>
            </a:r>
            <a:r>
              <a:rPr lang="en-US" sz="900" dirty="0" err="1"/>
              <a:t>HouseCalls</a:t>
            </a:r>
            <a:r>
              <a:rPr lang="en-US" sz="900" dirty="0"/>
              <a:t> Video visit using a computer tablet or smartphone to connect with our health care practitioner virtually.</a:t>
            </a:r>
          </a:p>
          <a:p>
            <a:endParaRPr lang="en-US" sz="900" dirty="0"/>
          </a:p>
          <a:p>
            <a:r>
              <a:rPr lang="en-US" sz="900" dirty="0"/>
              <a:t>There is no charge or copay for this service and you will even receive a gift card when competing a visit.  </a:t>
            </a:r>
          </a:p>
        </p:txBody>
      </p:sp>
      <p:sp>
        <p:nvSpPr>
          <p:cNvPr id="4" name="Slide Number Placeholder 3"/>
          <p:cNvSpPr>
            <a:spLocks noGrp="1"/>
          </p:cNvSpPr>
          <p:nvPr>
            <p:ph type="sldNum" sz="quarter" idx="5"/>
          </p:nvPr>
        </p:nvSpPr>
        <p:spPr/>
        <p:txBody>
          <a:bodyPr/>
          <a:lstStyle/>
          <a:p>
            <a:fld id="{DF0177F8-3717-E441-ABD5-E9CC1E0ED10B}" type="slidenum">
              <a:rPr lang="en-US" smtClean="0"/>
              <a:t>30</a:t>
            </a:fld>
            <a:endParaRPr lang="en-US"/>
          </a:p>
        </p:txBody>
      </p:sp>
    </p:spTree>
    <p:extLst>
      <p:ext uri="{BB962C8B-B14F-4D97-AF65-F5344CB8AC3E}">
        <p14:creationId xmlns:p14="http://schemas.microsoft.com/office/powerpoint/2010/main" val="1640764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in part to many of your feedback, we’re hoping this is good news for 2026.  Renew Active will again be available as the Medicare fitness program available in the plan at no additional cost to you. </a:t>
            </a:r>
            <a:endParaRPr lang="en-US" dirty="0">
              <a:cs typeface="Calibri"/>
            </a:endParaRPr>
          </a:p>
          <a:p>
            <a:r>
              <a:rPr lang="en-US" dirty="0"/>
              <a:t>It includes gym membership at a fitness center you select from our large national network, thousands of on-demand workout videos and livestreaming fitness classes if you want access to the benefit from your home. There are also activities at local health and wellness classes.  You are also not limited to going to one gym within the network, as all will be available for you to go to.  </a:t>
            </a:r>
          </a:p>
          <a:p>
            <a:endParaRPr lang="en-US" dirty="0">
              <a:cs typeface="Calibri"/>
            </a:endParaRPr>
          </a:p>
          <a:p>
            <a:r>
              <a:rPr lang="en-US" dirty="0">
                <a:cs typeface="Calibri"/>
              </a:rPr>
              <a:t>If you were paying out of pocket to go to a gym like YMCA that was not included in </a:t>
            </a:r>
            <a:r>
              <a:rPr lang="en-US" dirty="0" err="1">
                <a:cs typeface="Calibri"/>
              </a:rPr>
              <a:t>SilverSneakers</a:t>
            </a:r>
            <a:r>
              <a:rPr lang="en-US" dirty="0">
                <a:cs typeface="Calibri"/>
              </a:rPr>
              <a:t>, then you can perhaps offset the premium increase knowing that your YMCA gym may now be covered under the plan through Renew Active.</a:t>
            </a:r>
          </a:p>
        </p:txBody>
      </p:sp>
      <p:sp>
        <p:nvSpPr>
          <p:cNvPr id="4" name="Slide Number Placeholder 3"/>
          <p:cNvSpPr>
            <a:spLocks noGrp="1"/>
          </p:cNvSpPr>
          <p:nvPr>
            <p:ph type="sldNum" sz="quarter" idx="5"/>
          </p:nvPr>
        </p:nvSpPr>
        <p:spPr/>
        <p:txBody>
          <a:bodyPr/>
          <a:lstStyle/>
          <a:p>
            <a:fld id="{DF0177F8-3717-E441-ABD5-E9CC1E0ED10B}" type="slidenum">
              <a:rPr lang="en-US" smtClean="0"/>
              <a:t>31</a:t>
            </a:fld>
            <a:endParaRPr lang="en-US"/>
          </a:p>
        </p:txBody>
      </p:sp>
    </p:spTree>
    <p:extLst>
      <p:ext uri="{BB962C8B-B14F-4D97-AF65-F5344CB8AC3E}">
        <p14:creationId xmlns:p14="http://schemas.microsoft.com/office/powerpoint/2010/main" val="2251875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by UnitedHealthcare is your plan’s exclusive wellness program to help keep your mind, body and social life active.</a:t>
            </a:r>
          </a:p>
          <a:p>
            <a:r>
              <a:rPr lang="en-US" dirty="0"/>
              <a:t>Let’s Move by UnitedHealthcare provides resources, tools, fun events and personalized support. We’ll help you explore ways to eat well, stay connected and be financially, physically and mentally fit.</a:t>
            </a:r>
          </a:p>
          <a:p>
            <a:r>
              <a:rPr lang="en-US" dirty="0"/>
              <a:t>There are tasty recipes, fun cooking events, at-home workouts, online classes and local fitness events.</a:t>
            </a:r>
          </a:p>
          <a:p>
            <a:pPr algn="l"/>
            <a:r>
              <a:rPr lang="en-US" sz="1100" dirty="0">
                <a:latin typeface="CIDFont+F3"/>
              </a:rPr>
              <a:t>Let’s </a:t>
            </a:r>
            <a:r>
              <a:rPr lang="en-US" sz="1100" dirty="0">
                <a:latin typeface="Arial" panose="020B0604020202020204" pitchFamily="34" charset="0"/>
              </a:rPr>
              <a:t>Move connects you to mental health and caregiver </a:t>
            </a:r>
            <a:r>
              <a:rPr lang="en-US" sz="1100" dirty="0">
                <a:latin typeface="CIDFont+F3"/>
              </a:rPr>
              <a:t>support services, online tools and resources to help you take the time to take care of you </a:t>
            </a:r>
            <a:r>
              <a:rPr lang="en-US" sz="1100" dirty="0">
                <a:latin typeface="Arial" panose="020B0604020202020204" pitchFamily="34" charset="0"/>
              </a:rPr>
              <a:t>and can even offer help to stop using tobacco. </a:t>
            </a:r>
            <a:r>
              <a:rPr lang="en-US" dirty="0"/>
              <a:t>Find ways to connect through local and online events, classes, volunteering and more.</a:t>
            </a:r>
          </a:p>
        </p:txBody>
      </p:sp>
      <p:sp>
        <p:nvSpPr>
          <p:cNvPr id="4" name="Slide Number Placeholder 3"/>
          <p:cNvSpPr>
            <a:spLocks noGrp="1"/>
          </p:cNvSpPr>
          <p:nvPr>
            <p:ph type="sldNum" sz="quarter" idx="5"/>
          </p:nvPr>
        </p:nvSpPr>
        <p:spPr/>
        <p:txBody>
          <a:bodyPr/>
          <a:lstStyle/>
          <a:p>
            <a:fld id="{DF0177F8-3717-E441-ABD5-E9CC1E0ED10B}" type="slidenum">
              <a:rPr lang="en-US" smtClean="0"/>
              <a:t>32</a:t>
            </a:fld>
            <a:endParaRPr lang="en-US"/>
          </a:p>
        </p:txBody>
      </p:sp>
    </p:spTree>
    <p:extLst>
      <p:ext uri="{BB962C8B-B14F-4D97-AF65-F5344CB8AC3E}">
        <p14:creationId xmlns:p14="http://schemas.microsoft.com/office/powerpoint/2010/main" val="4268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9743">
              <a:defRPr/>
            </a:pPr>
            <a:r>
              <a:rPr lang="en-US" dirty="0"/>
              <a:t>Virtual Visits allow you to have a live video chat with a medical provider or behavioral health specialist from your smartphone, tablet or computer - anytime, day or night. </a:t>
            </a:r>
            <a:br>
              <a:rPr lang="en-US" dirty="0">
                <a:cs typeface="+mn-lt"/>
              </a:rPr>
            </a:br>
            <a:r>
              <a:rPr lang="en-US" dirty="0"/>
              <a:t>With a Virtual Provider Visit, you can ask questions, get a diagnosis, and even get medication prescribed and sent to your pharmacy.  A Virtual Behavioral Health Visit may be best for an initial evaluation, medication management and ongoing counseling.</a:t>
            </a:r>
            <a:endParaRPr lang="en-US"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33</a:t>
            </a:fld>
            <a:endParaRPr lang="en-US"/>
          </a:p>
        </p:txBody>
      </p:sp>
    </p:spTree>
    <p:extLst>
      <p:ext uri="{BB962C8B-B14F-4D97-AF65-F5344CB8AC3E}">
        <p14:creationId xmlns:p14="http://schemas.microsoft.com/office/powerpoint/2010/main" val="3262122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9743">
              <a:defRPr/>
            </a:pPr>
            <a:r>
              <a:rPr lang="en-US" dirty="0"/>
              <a:t>With UnitedHealthcare Hearing, you can get a hearing exam and access to one of the widest selections of prescription and non-prescription hearing aids at significant savings.  Even though you can see hearing aid providers out-of-network under the plan, you can make your $2,000 allowance go further by getting your hearing aids through UnitedHealthcare Hearing given its discounts.  Plus, you’ll receive personalized care and follow-up support from experienced hearing providers, helping you to hear better and live life to the fullest. Get friendly expert advice through our national network of over 6,500 hearing providers. Choose from popular brands including Phonak, Starkey®, Oticon, Signia, </a:t>
            </a:r>
            <a:r>
              <a:rPr lang="en-US" dirty="0" err="1"/>
              <a:t>ReSound</a:t>
            </a:r>
            <a:r>
              <a:rPr lang="en-US" dirty="0"/>
              <a:t>, </a:t>
            </a:r>
            <a:r>
              <a:rPr lang="en-US" dirty="0" err="1"/>
              <a:t>Widex</a:t>
            </a:r>
            <a:r>
              <a:rPr lang="en-US" dirty="0"/>
              <a:t>® and Unitron™.</a:t>
            </a:r>
          </a:p>
        </p:txBody>
      </p:sp>
      <p:sp>
        <p:nvSpPr>
          <p:cNvPr id="4" name="Slide Number Placeholder 3"/>
          <p:cNvSpPr>
            <a:spLocks noGrp="1"/>
          </p:cNvSpPr>
          <p:nvPr>
            <p:ph type="sldNum" sz="quarter" idx="5"/>
          </p:nvPr>
        </p:nvSpPr>
        <p:spPr/>
        <p:txBody>
          <a:bodyPr/>
          <a:lstStyle/>
          <a:p>
            <a:fld id="{DF0177F8-3717-E441-ABD5-E9CC1E0ED10B}" type="slidenum">
              <a:rPr lang="en-US" smtClean="0"/>
              <a:t>34</a:t>
            </a:fld>
            <a:endParaRPr lang="en-US"/>
          </a:p>
        </p:txBody>
      </p:sp>
    </p:spTree>
    <p:extLst>
      <p:ext uri="{BB962C8B-B14F-4D97-AF65-F5344CB8AC3E}">
        <p14:creationId xmlns:p14="http://schemas.microsoft.com/office/powerpoint/2010/main" val="1733211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00" dirty="0">
                <a:latin typeface="Aptos" panose="020B0004020202020204" pitchFamily="34" charset="0"/>
                <a:ea typeface="Aptos" panose="020B0004020202020204" pitchFamily="34" charset="0"/>
                <a:cs typeface="Times New Roman" panose="02020603050405020304" pitchFamily="18" charset="0"/>
              </a:rPr>
              <a:t>Calm Health supports your mental and physical well-being with evidence-based programs that help you navigate a variety of health experiences, life stages and mental health challenges. As a UnitedHealthcare Group Medicare Advantage plan member, Calm Health is included in your health plan and available at no additional cost.</a:t>
            </a:r>
          </a:p>
          <a:p>
            <a:r>
              <a:rPr lang="en-US" sz="900" b="1" kern="100" dirty="0">
                <a:latin typeface="Aptos" panose="020B0004020202020204" pitchFamily="34" charset="0"/>
                <a:ea typeface="Aptos" panose="020B0004020202020204" pitchFamily="34" charset="0"/>
                <a:cs typeface="Times New Roman" panose="02020603050405020304" pitchFamily="18" charset="0"/>
              </a:rPr>
              <a:t> </a:t>
            </a:r>
            <a:endParaRPr lang="en-US" sz="900" kern="100" dirty="0">
              <a:latin typeface="Aptos" panose="020B0004020202020204" pitchFamily="34" charset="0"/>
              <a:ea typeface="Aptos" panose="020B0004020202020204" pitchFamily="34" charset="0"/>
              <a:cs typeface="Times New Roman" panose="02020603050405020304" pitchFamily="18" charset="0"/>
            </a:endParaRPr>
          </a:p>
          <a:p>
            <a:r>
              <a:rPr lang="en-US" sz="900" kern="100" dirty="0">
                <a:latin typeface="Aptos" panose="020B0004020202020204" pitchFamily="34" charset="0"/>
                <a:ea typeface="Aptos" panose="020B0004020202020204" pitchFamily="34" charset="0"/>
                <a:cs typeface="Times New Roman" panose="02020603050405020304" pitchFamily="18" charset="0"/>
              </a:rPr>
              <a:t>To help tailor your Calm Health experience, you’ll begin with a short mental health screening. Then, Calm Health will suggest certain programs for you to consider based on where you are in your well-being journey.</a:t>
            </a:r>
          </a:p>
          <a:p>
            <a:r>
              <a:rPr lang="en-US" sz="900" kern="100" dirty="0">
                <a:latin typeface="Aptos" panose="020B0004020202020204" pitchFamily="34" charset="0"/>
                <a:ea typeface="Aptos" panose="020B0004020202020204" pitchFamily="34" charset="0"/>
                <a:cs typeface="Times New Roman" panose="02020603050405020304" pitchFamily="18" charset="0"/>
              </a:rPr>
              <a:t> </a:t>
            </a:r>
          </a:p>
          <a:p>
            <a:r>
              <a:rPr lang="en-US" sz="900" kern="100" dirty="0">
                <a:latin typeface="Aptos" panose="020B0004020202020204" pitchFamily="34" charset="0"/>
                <a:ea typeface="Aptos" panose="020B0004020202020204" pitchFamily="34" charset="0"/>
                <a:cs typeface="Times New Roman" panose="02020603050405020304" pitchFamily="18" charset="0"/>
              </a:rPr>
              <a:t>The Calm Health app brings you a library of support — including mindfulness content and programs created by psychologists — for a variety of health experiences and life stages. This information is designed to help you:</a:t>
            </a:r>
          </a:p>
          <a:p>
            <a:r>
              <a:rPr lang="en-US" sz="900" kern="100" dirty="0">
                <a:latin typeface="Aptos" panose="020B0004020202020204" pitchFamily="34" charset="0"/>
                <a:ea typeface="Aptos" panose="020B0004020202020204" pitchFamily="34" charset="0"/>
                <a:cs typeface="Times New Roman" panose="02020603050405020304" pitchFamily="18" charset="0"/>
              </a:rPr>
              <a:t>- Learn techniques to improve well-being: Find tools, music and sounds to help you meditate, improve focus, move mindfully and feel calm.</a:t>
            </a:r>
          </a:p>
          <a:p>
            <a:r>
              <a:rPr lang="en-US" sz="900" kern="100" dirty="0">
                <a:latin typeface="Aptos" panose="020B0004020202020204" pitchFamily="34" charset="0"/>
                <a:ea typeface="Aptos" panose="020B0004020202020204" pitchFamily="34" charset="0"/>
                <a:cs typeface="Times New Roman" panose="02020603050405020304" pitchFamily="18" charset="0"/>
              </a:rPr>
              <a:t>- Work toward goals: Join self-guided self-care programs, and track your progress along the way.</a:t>
            </a:r>
          </a:p>
          <a:p>
            <a:r>
              <a:rPr lang="en-US" sz="900" kern="100" dirty="0">
                <a:latin typeface="Aptos" panose="020B0004020202020204" pitchFamily="34" charset="0"/>
                <a:ea typeface="Aptos" panose="020B0004020202020204" pitchFamily="34" charset="0"/>
                <a:cs typeface="Times New Roman" panose="02020603050405020304" pitchFamily="18" charset="0"/>
              </a:rPr>
              <a:t>- Support your mind and body: Access mental health information and support to help you strengthen the mind-body connection. </a:t>
            </a:r>
          </a:p>
          <a:p>
            <a:r>
              <a:rPr lang="en-US" sz="900" kern="100" dirty="0">
                <a:latin typeface="Aptos" panose="020B0004020202020204" pitchFamily="34" charset="0"/>
                <a:ea typeface="Aptos" panose="020B0004020202020204" pitchFamily="34" charset="0"/>
                <a:cs typeface="Times New Roman" panose="02020603050405020304" pitchFamily="18" charset="0"/>
              </a:rPr>
              <a:t> </a:t>
            </a:r>
          </a:p>
          <a:p>
            <a:r>
              <a:rPr lang="en-US" sz="900" kern="100" dirty="0">
                <a:latin typeface="Aptos" panose="020B0004020202020204" pitchFamily="34" charset="0"/>
                <a:ea typeface="Aptos" panose="020B0004020202020204" pitchFamily="34" charset="0"/>
                <a:cs typeface="Times New Roman" panose="02020603050405020304" pitchFamily="18" charset="0"/>
              </a:rPr>
              <a:t>Look for more information in your plan materials.</a:t>
            </a:r>
          </a:p>
        </p:txBody>
      </p:sp>
      <p:sp>
        <p:nvSpPr>
          <p:cNvPr id="4" name="Slide Number Placeholder 3"/>
          <p:cNvSpPr>
            <a:spLocks noGrp="1"/>
          </p:cNvSpPr>
          <p:nvPr>
            <p:ph type="sldNum" sz="quarter" idx="5"/>
          </p:nvPr>
        </p:nvSpPr>
        <p:spPr/>
        <p:txBody>
          <a:bodyPr/>
          <a:lstStyle/>
          <a:p>
            <a:fld id="{DF0177F8-3717-E441-ABD5-E9CC1E0ED10B}" type="slidenum">
              <a:rPr lang="en-US" smtClean="0"/>
              <a:t>35</a:t>
            </a:fld>
            <a:endParaRPr lang="en-US"/>
          </a:p>
        </p:txBody>
      </p:sp>
    </p:spTree>
    <p:extLst>
      <p:ext uri="{BB962C8B-B14F-4D97-AF65-F5344CB8AC3E}">
        <p14:creationId xmlns:p14="http://schemas.microsoft.com/office/powerpoint/2010/main" val="1813903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24/7 provider support:</a:t>
            </a:r>
          </a:p>
          <a:p>
            <a:r>
              <a:rPr lang="en-US" dirty="0"/>
              <a:t>You can get answers to your health questions any time, anywhere — 24 hours a day, 7 days  a week — at no additional cost.</a:t>
            </a:r>
            <a:endParaRPr lang="en-US" dirty="0">
              <a:cs typeface="Calibri"/>
            </a:endParaRPr>
          </a:p>
          <a:p>
            <a:r>
              <a:rPr lang="en-US" dirty="0"/>
              <a:t>Providers can diagnose and treat a wide range of conditions and prescribe medication (when medically necessary).</a:t>
            </a:r>
          </a:p>
          <a:p>
            <a:r>
              <a:rPr lang="en-US" dirty="0"/>
              <a:t>You can connect by phone, web or app from anywhere.</a:t>
            </a:r>
          </a:p>
          <a:p>
            <a:r>
              <a:rPr lang="en-US" dirty="0"/>
              <a:t>Results of the visit can be shared with your Primary Care Provider, with your consent.</a:t>
            </a:r>
          </a:p>
          <a:p>
            <a:r>
              <a:rPr lang="en-US" dirty="0"/>
              <a:t>This service is available through Doctor on Demand, Amwell or Teladoc.</a:t>
            </a:r>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36</a:t>
            </a:fld>
            <a:endParaRPr lang="en-US"/>
          </a:p>
        </p:txBody>
      </p:sp>
    </p:spTree>
    <p:extLst>
      <p:ext uri="{BB962C8B-B14F-4D97-AF65-F5344CB8AC3E}">
        <p14:creationId xmlns:p14="http://schemas.microsoft.com/office/powerpoint/2010/main" val="1574054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defTabSz="914400">
              <a:spcBef>
                <a:spcPct val="0"/>
              </a:spcBef>
              <a:defRPr/>
            </a:pPr>
            <a:r>
              <a:rPr lang="en-US" sz="900" dirty="0">
                <a:solidFill>
                  <a:schemeClr val="tx1"/>
                </a:solidFill>
              </a:rPr>
              <a:t>The Personal Emergency Response System In-home medical alert monitoring system will be decommissioned effective January 1, 2026</a:t>
            </a:r>
          </a:p>
          <a:p>
            <a:pPr marL="365760" indent="0">
              <a:lnSpc>
                <a:spcPct val="100000"/>
              </a:lnSpc>
              <a:spcBef>
                <a:spcPts val="600"/>
              </a:spcBef>
              <a:buNone/>
            </a:pPr>
            <a:r>
              <a:rPr lang="en-US" sz="900" dirty="0">
                <a:solidFill>
                  <a:schemeClr val="tx1"/>
                </a:solidFill>
              </a:rPr>
              <a:t>If you are a current user of this program and device, you can continue service at a discount</a:t>
            </a:r>
          </a:p>
          <a:p>
            <a:pPr marL="365760" indent="0">
              <a:lnSpc>
                <a:spcPct val="100000"/>
              </a:lnSpc>
              <a:spcBef>
                <a:spcPts val="600"/>
              </a:spcBef>
              <a:buNone/>
            </a:pPr>
            <a:r>
              <a:rPr lang="en-US" sz="900" dirty="0">
                <a:solidFill>
                  <a:schemeClr val="tx1"/>
                </a:solidFill>
              </a:rPr>
              <a:t>You can call Lifeline today to learn about discounts, payment options and how to keep your service running</a:t>
            </a:r>
          </a:p>
          <a:p>
            <a:pPr marL="365760" indent="0">
              <a:lnSpc>
                <a:spcPct val="100000"/>
              </a:lnSpc>
              <a:spcBef>
                <a:spcPts val="600"/>
              </a:spcBef>
              <a:buNone/>
            </a:pPr>
            <a:r>
              <a:rPr lang="en-US" sz="900" dirty="0">
                <a:solidFill>
                  <a:schemeClr val="tx1"/>
                </a:solidFill>
              </a:rPr>
              <a:t>If you don’t want to continue your service in 2026, you will need to return your device.</a:t>
            </a:r>
          </a:p>
          <a:p>
            <a:pPr marL="365760" indent="0">
              <a:lnSpc>
                <a:spcPct val="100000"/>
              </a:lnSpc>
              <a:spcBef>
                <a:spcPts val="600"/>
              </a:spcBef>
              <a:buNone/>
            </a:pPr>
            <a:r>
              <a:rPr lang="en-US" sz="900" dirty="0">
                <a:solidFill>
                  <a:schemeClr val="tx1"/>
                </a:solidFill>
              </a:rPr>
              <a:t>Please call the Lifeline Care Concierge Team at 1-800-686-2168 5 a.m. – 5:30 p.m. PT, Monday-Friday for instructions</a:t>
            </a:r>
          </a:p>
        </p:txBody>
      </p:sp>
      <p:sp>
        <p:nvSpPr>
          <p:cNvPr id="4" name="Slide Number Placeholder 3"/>
          <p:cNvSpPr>
            <a:spLocks noGrp="1"/>
          </p:cNvSpPr>
          <p:nvPr>
            <p:ph type="sldNum" sz="quarter" idx="5"/>
          </p:nvPr>
        </p:nvSpPr>
        <p:spPr/>
        <p:txBody>
          <a:bodyPr/>
          <a:lstStyle/>
          <a:p>
            <a:fld id="{DF0177F8-3717-E441-ABD5-E9CC1E0ED10B}" type="slidenum">
              <a:rPr lang="en-US" smtClean="0"/>
              <a:t>37</a:t>
            </a:fld>
            <a:endParaRPr lang="en-US"/>
          </a:p>
        </p:txBody>
      </p:sp>
    </p:spTree>
    <p:extLst>
      <p:ext uri="{BB962C8B-B14F-4D97-AF65-F5344CB8AC3E}">
        <p14:creationId xmlns:p14="http://schemas.microsoft.com/office/powerpoint/2010/main" val="1700363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UnitedHealthcare Healthy at Home provides support that goes beyond traditional medical care to help you recover at home. You are eligible for Healthy at Home benefits up to 30 days after all inpatient and skilled nursing facility stays. Your benefits include: </a:t>
            </a:r>
            <a:endParaRPr lang="en-US" dirty="0">
              <a:cs typeface="Calibri"/>
            </a:endParaRPr>
          </a:p>
          <a:p>
            <a:pPr indent="-9580">
              <a:buClr>
                <a:schemeClr val="tx1"/>
              </a:buClr>
              <a:buSzTx/>
            </a:pPr>
            <a:r>
              <a:rPr lang="en-US" dirty="0"/>
              <a:t>28 home-delivered meals when referred by a UnitedHealthcare Engagement Specialist.</a:t>
            </a:r>
            <a:endParaRPr lang="en-US" baseline="30000" dirty="0"/>
          </a:p>
          <a:p>
            <a:pPr indent="-9580">
              <a:buClr>
                <a:schemeClr val="tx1"/>
              </a:buClr>
              <a:buSzTx/>
            </a:pPr>
            <a:r>
              <a:rPr lang="en-US" dirty="0"/>
              <a:t>12 one-way rides to medically related appointments and to the pharmacy when referred by a UnitedHealthcare Engagement Specialist.</a:t>
            </a:r>
            <a:endParaRPr lang="en-US" baseline="30000" dirty="0"/>
          </a:p>
          <a:p>
            <a:pPr defTabSz="689743">
              <a:defRPr/>
            </a:pPr>
            <a:r>
              <a:rPr lang="en-US" dirty="0"/>
              <a:t>6 hours of non-medical personal care provided by a professional caregiver to perform tasks such as preparing meals, bathing, medication reminders and more. </a:t>
            </a:r>
          </a:p>
          <a:p>
            <a:pPr defTabSz="689743">
              <a:defRPr/>
            </a:pPr>
            <a:r>
              <a:rPr lang="en-US" dirty="0"/>
              <a:t>A new referral is required after every discharge to access your meal and transportation benefit, but is not required for the non-medical personal care.</a:t>
            </a:r>
            <a:endParaRPr lang="en-US"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38</a:t>
            </a:fld>
            <a:endParaRPr lang="en-US"/>
          </a:p>
        </p:txBody>
      </p:sp>
    </p:spTree>
    <p:extLst>
      <p:ext uri="{BB962C8B-B14F-4D97-AF65-F5344CB8AC3E}">
        <p14:creationId xmlns:p14="http://schemas.microsoft.com/office/powerpoint/2010/main" val="3918167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a:t>How do you enroll?</a:t>
            </a:r>
          </a:p>
        </p:txBody>
      </p:sp>
      <p:sp>
        <p:nvSpPr>
          <p:cNvPr id="4" name="Slide Number Placeholder 3"/>
          <p:cNvSpPr>
            <a:spLocks noGrp="1"/>
          </p:cNvSpPr>
          <p:nvPr>
            <p:ph type="sldNum" sz="quarter" idx="5"/>
          </p:nvPr>
        </p:nvSpPr>
        <p:spPr/>
        <p:txBody>
          <a:bodyPr/>
          <a:lstStyle/>
          <a:p>
            <a:fld id="{DF0177F8-3717-E441-ABD5-E9CC1E0ED10B}" type="slidenum">
              <a:rPr lang="en-US" smtClean="0"/>
              <a:t>39</a:t>
            </a:fld>
            <a:endParaRPr lang="en-US"/>
          </a:p>
        </p:txBody>
      </p:sp>
    </p:spTree>
    <p:extLst>
      <p:ext uri="{BB962C8B-B14F-4D97-AF65-F5344CB8AC3E}">
        <p14:creationId xmlns:p14="http://schemas.microsoft.com/office/powerpoint/2010/main" val="193734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230">
              <a:defRPr/>
            </a:pPr>
            <a:r>
              <a:rPr lang="en-US" dirty="0"/>
              <a:t>To be eligible for Medicare, a person needs to be 65 years old or under 65 and qualify based on disability or other special situation. You must also be a U.S. citizen or legal resident who has lived in the U.S. for at least 5 consecutive years. If you or your spouse have contributed to payroll taxes, you are eligible for Medicare when you reach 65 regardless of your income or health status.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979130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000000"/>
                </a:solidFill>
                <a:effectLst/>
                <a:latin typeface="MuseoSans"/>
              </a:rPr>
              <a:t>The first thing you need to know are the eligibility “RULES” to enroll in UC Medicare choice. To start – You must be retired or retiring and no longer employed with the University. Secondly, you are a UC Retiree eligible for Health Benefits (meaning you did not take the lump sum cash option). Thirdly, UC Medicare choice is only available to those retirees living in CA. If you live outside of CA or planning to move out of CA-please contact RASC to understand your coverage options. Lastly- You must be enrolled in, or eligible for Medicare to be enrolled in UC Medicare choice. If you are covering non-Medicare family members at the time of your enrollment into UC Medicare choice, they will need to either remain in or be enrolled in the UC Blue and Gold partner plan. </a:t>
            </a:r>
            <a:br>
              <a:rPr lang="en-US" dirty="0"/>
            </a:b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40</a:t>
            </a:fld>
            <a:endParaRPr lang="en-US" dirty="0"/>
          </a:p>
        </p:txBody>
      </p:sp>
    </p:spTree>
    <p:extLst>
      <p:ext uri="{BB962C8B-B14F-4D97-AF65-F5344CB8AC3E}">
        <p14:creationId xmlns:p14="http://schemas.microsoft.com/office/powerpoint/2010/main" val="34954280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latin typeface="+mn-lt"/>
              </a:rPr>
              <a:t>Let's take a  moment to review the ABC of Enrolling in UC Medicare Choice</a:t>
            </a:r>
          </a:p>
          <a:p>
            <a:endParaRPr lang="en-US" b="0" dirty="0">
              <a:latin typeface="+mn-lt"/>
            </a:endParaRPr>
          </a:p>
          <a:p>
            <a:r>
              <a:rPr lang="en-US" b="0" dirty="0">
                <a:latin typeface="+mn-lt"/>
              </a:rPr>
              <a:t>A- Apply to Medicare – You can apply to Medicare by calling social security directly or by going online to the social security website to enroll. </a:t>
            </a:r>
          </a:p>
          <a:p>
            <a:r>
              <a:rPr lang="en-US" b="0" dirty="0">
                <a:latin typeface="+mn-lt"/>
              </a:rPr>
              <a:t>B- Bring up to date contact information with UC. Its very important that UC has your most up to date contact information so that they can contact you if needed during your enrollment period.</a:t>
            </a:r>
          </a:p>
          <a:p>
            <a:r>
              <a:rPr lang="en-US" b="0" dirty="0">
                <a:latin typeface="+mn-lt"/>
              </a:rPr>
              <a:t>C- complete the UBEN 121 form for Medicare Advantage Enrollment for UC Medicare choice. If you are changing</a:t>
            </a:r>
            <a:r>
              <a:rPr lang="en-US" b="0" baseline="0" dirty="0">
                <a:latin typeface="+mn-lt"/>
              </a:rPr>
              <a:t> from the </a:t>
            </a:r>
            <a:r>
              <a:rPr lang="en-US" b="0" baseline="0" dirty="0" err="1">
                <a:latin typeface="+mn-lt"/>
              </a:rPr>
              <a:t>HealthSavings</a:t>
            </a:r>
            <a:r>
              <a:rPr lang="en-US" b="0" baseline="0" dirty="0">
                <a:latin typeface="+mn-lt"/>
              </a:rPr>
              <a:t>+ plan, you must also complete a UBEN 100. </a:t>
            </a:r>
            <a:r>
              <a:rPr lang="en-US" b="0" dirty="0">
                <a:latin typeface="+mn-lt"/>
              </a:rPr>
              <a:t>Forms are available on UCnet and must be completed before your Medicare coverage will be effective. </a:t>
            </a:r>
          </a:p>
          <a:p>
            <a:r>
              <a:rPr lang="en-US" b="0" dirty="0">
                <a:latin typeface="+mn-lt"/>
              </a:rPr>
              <a:t>D- Non-Medicare dependents like spouses, children who are not Medicare Eligible </a:t>
            </a:r>
            <a:r>
              <a:rPr lang="en-US" b="0" strike="noStrike" baseline="0" dirty="0">
                <a:latin typeface="+mn-lt"/>
              </a:rPr>
              <a:t>must enroll </a:t>
            </a:r>
            <a:r>
              <a:rPr lang="en-US" b="0" strike="noStrike" dirty="0">
                <a:latin typeface="+mn-lt"/>
              </a:rPr>
              <a:t>in</a:t>
            </a:r>
            <a:r>
              <a:rPr lang="en-US" b="0" dirty="0">
                <a:latin typeface="+mn-lt"/>
              </a:rPr>
              <a:t> UC Blue and Gold,</a:t>
            </a:r>
            <a:r>
              <a:rPr lang="en-US" b="0" baseline="0" dirty="0">
                <a:latin typeface="+mn-lt"/>
              </a:rPr>
              <a:t> partner plan to UC Medicare Choice. </a:t>
            </a:r>
            <a:r>
              <a:rPr lang="en-US" b="0" dirty="0">
                <a:latin typeface="+mn-lt"/>
              </a:rPr>
              <a:t>Contact RASC for details.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latin typeface="+mn-lt"/>
              </a:rPr>
              <a:t>E- Establish UCRAYS Account- UC Retirement At Your Service or (UCRAYS) is an easy and convenient way to </a:t>
            </a:r>
            <a:r>
              <a:rPr lang="en-US" b="0" dirty="0">
                <a:solidFill>
                  <a:srgbClr val="333333"/>
                </a:solidFill>
                <a:effectLst/>
                <a:latin typeface="+mn-lt"/>
              </a:rPr>
              <a:t>Update your contact information and preference, Add a beneficiary, View or adjust your tax withholding, and Verify your pension income and many more functions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dirty="0">
              <a:solidFill>
                <a:srgbClr val="333333"/>
              </a:solidFill>
              <a:effectLst/>
              <a:latin typeface="KievitProBld"/>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dirty="0">
              <a:solidFill>
                <a:srgbClr val="333333"/>
              </a:solidFill>
              <a:effectLst/>
              <a:latin typeface="KievitProBld"/>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dirty="0">
              <a:solidFill>
                <a:srgbClr val="333333"/>
              </a:solidFill>
              <a:effectLst/>
              <a:latin typeface="KievitProBld"/>
            </a:endParaRPr>
          </a:p>
          <a:p>
            <a:r>
              <a:rPr lang="en-US" dirty="0"/>
              <a:t> </a:t>
            </a:r>
          </a:p>
        </p:txBody>
      </p:sp>
      <p:sp>
        <p:nvSpPr>
          <p:cNvPr id="4" name="Slide Number Placeholder 3"/>
          <p:cNvSpPr>
            <a:spLocks noGrp="1"/>
          </p:cNvSpPr>
          <p:nvPr>
            <p:ph type="sldNum" sz="quarter" idx="5"/>
          </p:nvPr>
        </p:nvSpPr>
        <p:spPr/>
        <p:txBody>
          <a:bodyPr/>
          <a:lstStyle/>
          <a:p>
            <a:fld id="{DF0177F8-3717-E441-ABD5-E9CC1E0ED10B}" type="slidenum">
              <a:rPr lang="en-US" smtClean="0"/>
              <a:t>41</a:t>
            </a:fld>
            <a:endParaRPr lang="en-US" dirty="0"/>
          </a:p>
        </p:txBody>
      </p:sp>
    </p:spTree>
    <p:extLst>
      <p:ext uri="{BB962C8B-B14F-4D97-AF65-F5344CB8AC3E}">
        <p14:creationId xmlns:p14="http://schemas.microsoft.com/office/powerpoint/2010/main" val="3373526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800" dirty="0">
                <a:solidFill>
                  <a:srgbClr val="0000FF"/>
                </a:solidFill>
                <a:effectLst/>
                <a:latin typeface="Arial" panose="020B0604020202020204" pitchFamily="34" charset="0"/>
                <a:ea typeface="Calibri" panose="020F0502020204030204" pitchFamily="34" charset="0"/>
              </a:rPr>
              <a:t>We understand that eligibility rules can be complicated, and everyone's circumstance is </a:t>
            </a:r>
            <a:r>
              <a:rPr lang="en-US" sz="1800" dirty="0">
                <a:solidFill>
                  <a:srgbClr val="FF0000"/>
                </a:solidFill>
                <a:effectLst/>
                <a:latin typeface="Arial" panose="020B0604020202020204" pitchFamily="34" charset="0"/>
                <a:ea typeface="Calibri" panose="020F0502020204030204" pitchFamily="34" charset="0"/>
              </a:rPr>
              <a:t>not</a:t>
            </a:r>
            <a:r>
              <a:rPr lang="en-US" sz="1800" dirty="0">
                <a:solidFill>
                  <a:srgbClr val="0000FF"/>
                </a:solidFill>
                <a:effectLst/>
                <a:latin typeface="Arial" panose="020B0604020202020204" pitchFamily="34" charset="0"/>
                <a:ea typeface="Calibri" panose="020F0502020204030204" pitchFamily="34" charset="0"/>
              </a:rPr>
              <a:t> the same. Whether you are planning to retire this year, or </a:t>
            </a:r>
            <a:r>
              <a:rPr lang="en-US" sz="1800" dirty="0">
                <a:solidFill>
                  <a:srgbClr val="FF0000"/>
                </a:solidFill>
                <a:effectLst/>
                <a:latin typeface="Arial" panose="020B0604020202020204" pitchFamily="34" charset="0"/>
                <a:ea typeface="Calibri" panose="020F0502020204030204" pitchFamily="34" charset="0"/>
              </a:rPr>
              <a:t>you are retired and </a:t>
            </a:r>
            <a:r>
              <a:rPr lang="en-US" sz="1800" dirty="0">
                <a:solidFill>
                  <a:srgbClr val="0000FF"/>
                </a:solidFill>
                <a:effectLst/>
                <a:latin typeface="Arial" panose="020B0604020202020204" pitchFamily="34" charset="0"/>
                <a:ea typeface="Calibri" panose="020F0502020204030204" pitchFamily="34" charset="0"/>
              </a:rPr>
              <a:t>new to Medicare all together and </a:t>
            </a:r>
            <a:r>
              <a:rPr lang="en-US" sz="1800" dirty="0">
                <a:solidFill>
                  <a:srgbClr val="FF0000"/>
                </a:solidFill>
                <a:effectLst/>
                <a:latin typeface="Arial" panose="020B0604020202020204" pitchFamily="34" charset="0"/>
                <a:ea typeface="Calibri" panose="020F0502020204030204" pitchFamily="34" charset="0"/>
              </a:rPr>
              <a:t>or</a:t>
            </a:r>
            <a:r>
              <a:rPr lang="en-US" sz="1800" dirty="0">
                <a:solidFill>
                  <a:srgbClr val="0000FF"/>
                </a:solidFill>
                <a:effectLst/>
                <a:latin typeface="Arial" panose="020B0604020202020204" pitchFamily="34" charset="0"/>
                <a:ea typeface="Calibri" panose="020F0502020204030204" pitchFamily="34" charset="0"/>
              </a:rPr>
              <a:t> just trying to understand your options, we are here to help it all make sense.  </a:t>
            </a:r>
            <a:endParaRPr lang="en-US" sz="1800" dirty="0">
              <a:solidFill>
                <a:srgbClr val="0000FF"/>
              </a:solidFill>
              <a:effectLst/>
              <a:latin typeface="Calibri" panose="020F0502020204030204" pitchFamily="34" charset="0"/>
              <a:ea typeface="Calibri" panose="020F0502020204030204" pitchFamily="34" charset="0"/>
            </a:endParaRPr>
          </a:p>
          <a:p>
            <a:endParaRPr lang="en-US" dirty="0"/>
          </a:p>
          <a:p>
            <a:r>
              <a:rPr lang="en-US" dirty="0"/>
              <a:t>So let’s take a moment to review some important eligibility conditions to keep in mind when enrolling in UC Medicare choice.</a:t>
            </a:r>
          </a:p>
          <a:p>
            <a:endParaRPr lang="en-US"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dirty="0"/>
              <a:t>To be enrolled you have to be –</a:t>
            </a:r>
          </a:p>
          <a:p>
            <a:pPr marL="571500" marR="0" lvl="1"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Entitled to Medicare </a:t>
            </a:r>
          </a:p>
          <a:p>
            <a:pPr marL="571500" marR="0" lvl="1"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Retired from UC, and</a:t>
            </a:r>
          </a:p>
          <a:p>
            <a:pPr marL="571500" marR="0" lvl="1"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Living in California</a:t>
            </a:r>
          </a:p>
          <a:p>
            <a:pPr marL="285750" indent="-285750">
              <a:buFont typeface="+mj-lt"/>
              <a:buAutoNum type="arabicPeriod"/>
            </a:pPr>
            <a:r>
              <a:rPr lang="en-US" sz="900" dirty="0"/>
              <a:t>If you are currently enrolled in the UC Blue and Gold or </a:t>
            </a:r>
            <a:r>
              <a:rPr lang="en-US" sz="900" dirty="0" err="1"/>
              <a:t>HealthSavings</a:t>
            </a:r>
            <a:r>
              <a:rPr lang="en-US" sz="900" dirty="0"/>
              <a:t>+, you can submit your UBEN 121 form within 90 days of the effective date of coverage.  Be sure to read the Medicare letter with plan information from UC Retirement Administration Service Center (RASC) or visit </a:t>
            </a:r>
            <a:r>
              <a:rPr lang="en-US" sz="900" dirty="0" err="1"/>
              <a:t>UCnet</a:t>
            </a:r>
            <a:r>
              <a:rPr lang="en-US" sz="900" dirty="0"/>
              <a:t>. Coverage effective date will be determined once your enrollment is approved by CMS.</a:t>
            </a:r>
          </a:p>
          <a:p>
            <a:pPr marL="285750" indent="-285750">
              <a:buFont typeface="+mj-lt"/>
              <a:buAutoNum type="arabicPeriod"/>
            </a:pPr>
            <a:r>
              <a:rPr lang="en-US" sz="900" dirty="0"/>
              <a:t>If you are enrolled in another medical or Medicare plan, your opportunity to enroll is during UC Open Enrollment. Be sure to read Open Enrollment materials from UC. Coverage effective date will be the 1st of the new year.   </a:t>
            </a:r>
          </a:p>
          <a:p>
            <a:pPr marL="228600" indent="-228600">
              <a:buFont typeface="+mj-lt"/>
              <a:buAutoNum type="arabicPeriod"/>
            </a:pPr>
            <a:r>
              <a:rPr lang="en-US" sz="900" dirty="0"/>
              <a:t> Visit </a:t>
            </a:r>
            <a:r>
              <a:rPr lang="en-US" sz="900" dirty="0" err="1"/>
              <a:t>UCnet</a:t>
            </a:r>
            <a:r>
              <a:rPr lang="en-US" sz="900" dirty="0"/>
              <a:t> for more information on enrollment eligibilities and requirements. </a:t>
            </a:r>
            <a:endParaRPr lang="en-US" dirty="0"/>
          </a:p>
          <a:p>
            <a:pPr marL="0" indent="0">
              <a:buFont typeface="+mj-lt"/>
              <a:buNone/>
            </a:pPr>
            <a:endParaRPr lang="en-US" dirty="0"/>
          </a:p>
          <a:p>
            <a:pPr marL="0" indent="0">
              <a:buFont typeface="+mj-lt"/>
              <a:buNone/>
            </a:pPr>
            <a:r>
              <a:rPr lang="en-US" dirty="0"/>
              <a:t>Only during Open Enrollment, non-Medicare retirees will be able to change to </a:t>
            </a:r>
            <a:r>
              <a:rPr lang="en-US" dirty="0" err="1"/>
              <a:t>HealthSavings</a:t>
            </a:r>
            <a:r>
              <a:rPr lang="en-US" dirty="0"/>
              <a:t>+, not offered mid-year.  Not available to Split Families.</a:t>
            </a:r>
          </a:p>
        </p:txBody>
      </p:sp>
      <p:sp>
        <p:nvSpPr>
          <p:cNvPr id="4" name="Slide Number Placeholder 3"/>
          <p:cNvSpPr>
            <a:spLocks noGrp="1"/>
          </p:cNvSpPr>
          <p:nvPr>
            <p:ph type="sldNum" sz="quarter" idx="5"/>
          </p:nvPr>
        </p:nvSpPr>
        <p:spPr/>
        <p:txBody>
          <a:bodyPr/>
          <a:lstStyle/>
          <a:p>
            <a:fld id="{DF0177F8-3717-E441-ABD5-E9CC1E0ED10B}" type="slidenum">
              <a:rPr lang="en-US" smtClean="0"/>
              <a:t>42</a:t>
            </a:fld>
            <a:endParaRPr lang="en-US" dirty="0"/>
          </a:p>
        </p:txBody>
      </p:sp>
    </p:spTree>
    <p:extLst>
      <p:ext uri="{BB962C8B-B14F-4D97-AF65-F5344CB8AC3E}">
        <p14:creationId xmlns:p14="http://schemas.microsoft.com/office/powerpoint/2010/main" val="1992013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a:t>Now let’s look at what you can expect next.</a:t>
            </a:r>
          </a:p>
        </p:txBody>
      </p:sp>
      <p:sp>
        <p:nvSpPr>
          <p:cNvPr id="4" name="Slide Number Placeholder 3"/>
          <p:cNvSpPr>
            <a:spLocks noGrp="1"/>
          </p:cNvSpPr>
          <p:nvPr>
            <p:ph type="sldNum" sz="quarter" idx="5"/>
          </p:nvPr>
        </p:nvSpPr>
        <p:spPr/>
        <p:txBody>
          <a:bodyPr/>
          <a:lstStyle/>
          <a:p>
            <a:fld id="{DF0177F8-3717-E441-ABD5-E9CC1E0ED10B}" type="slidenum">
              <a:rPr lang="en-US" smtClean="0"/>
              <a:t>43</a:t>
            </a:fld>
            <a:endParaRPr lang="en-US"/>
          </a:p>
        </p:txBody>
      </p:sp>
    </p:spTree>
    <p:extLst>
      <p:ext uri="{BB962C8B-B14F-4D97-AF65-F5344CB8AC3E}">
        <p14:creationId xmlns:p14="http://schemas.microsoft.com/office/powerpoint/2010/main" val="4137370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December 2025 or the month prior to your effective date of coverage, you and any Medicare-eligible dependents covered by the plan will each get a Welcome Letter and UnitedHealthcare member ID card, which is your confirmation of enrollment.</a:t>
            </a:r>
          </a:p>
          <a:p>
            <a:r>
              <a:rPr lang="en-US" dirty="0"/>
              <a:t>Beginning on your effective date, when you go to your health care provider or pharmacy, all you need to do is show them your member ID card.</a:t>
            </a:r>
            <a:endParaRPr lang="en-US" dirty="0">
              <a:cs typeface="Calibri"/>
            </a:endParaRPr>
          </a:p>
          <a:p>
            <a:r>
              <a:rPr lang="en-US" dirty="0"/>
              <a:t>On the back of the member ID card are phone numbers for providers and you to call with questions.</a:t>
            </a:r>
            <a:endParaRPr lang="en-US" dirty="0">
              <a:cs typeface="Calibri"/>
            </a:endParaRPr>
          </a:p>
          <a:p>
            <a:pPr defTabSz="689743">
              <a:defRPr/>
            </a:pPr>
            <a:r>
              <a:rPr lang="en-US" dirty="0"/>
              <a:t>Once your plan starts on your effective date of coverage, you can put your red, white and blue Medicare ID card away for safekeeping.</a:t>
            </a:r>
            <a:endParaRPr lang="en-US"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44</a:t>
            </a:fld>
            <a:endParaRPr lang="en-US"/>
          </a:p>
        </p:txBody>
      </p:sp>
    </p:spTree>
    <p:extLst>
      <p:ext uri="{BB962C8B-B14F-4D97-AF65-F5344CB8AC3E}">
        <p14:creationId xmlns:p14="http://schemas.microsoft.com/office/powerpoint/2010/main" val="3173379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your provider or pharmacy being in the UnitedHealthcare network, you can visit retiree.uhc.com/UC to check </a:t>
            </a:r>
            <a:r>
              <a:rPr lang="en-US" i="1" dirty="0"/>
              <a:t>now</a:t>
            </a:r>
            <a:r>
              <a:rPr lang="en-US" dirty="0"/>
              <a:t>.</a:t>
            </a:r>
          </a:p>
          <a:p>
            <a:r>
              <a:rPr lang="en-US" dirty="0"/>
              <a:t>When you have registered you will be able to:</a:t>
            </a:r>
            <a:endParaRPr lang="en-US" dirty="0">
              <a:cs typeface="Calibri"/>
            </a:endParaRPr>
          </a:p>
          <a:p>
            <a:r>
              <a:rPr lang="en-US" dirty="0"/>
              <a:t>Review benefit information and plan materials.</a:t>
            </a:r>
            <a:endParaRPr lang="en-US" dirty="0">
              <a:cs typeface="Calibri"/>
            </a:endParaRPr>
          </a:p>
          <a:p>
            <a:r>
              <a:rPr lang="en-US" dirty="0"/>
              <a:t>Look up your latest claim information after we have received claims to process.</a:t>
            </a:r>
            <a:endParaRPr lang="en-US" dirty="0">
              <a:cs typeface="Calibri"/>
            </a:endParaRPr>
          </a:p>
          <a:p>
            <a:r>
              <a:rPr lang="en-US" dirty="0"/>
              <a:t>Print a temporary member ID and request a new one if needed.</a:t>
            </a:r>
            <a:endParaRPr lang="en-US" dirty="0">
              <a:cs typeface="Calibri"/>
            </a:endParaRPr>
          </a:p>
          <a:p>
            <a:r>
              <a:rPr lang="en-US" dirty="0"/>
              <a:t>Look up drugs and how much they cost under your plan.</a:t>
            </a:r>
            <a:endParaRPr lang="en-US" dirty="0">
              <a:cs typeface="Calibri"/>
            </a:endParaRPr>
          </a:p>
          <a:p>
            <a:r>
              <a:rPr lang="en-US" dirty="0"/>
              <a:t>Search for network providers.</a:t>
            </a:r>
            <a:endParaRPr lang="en-US" dirty="0">
              <a:cs typeface="Calibri"/>
            </a:endParaRPr>
          </a:p>
          <a:p>
            <a:r>
              <a:rPr lang="en-US" dirty="0"/>
              <a:t>Sign up to get your Explanation of Benefits online.</a:t>
            </a:r>
            <a:endParaRPr lang="en-US" dirty="0">
              <a:cs typeface="Calibri"/>
            </a:endParaRPr>
          </a:p>
          <a:p>
            <a:r>
              <a:rPr lang="en-US" dirty="0"/>
              <a:t>Once you get your member ID card, you can go to that same website to register for your secure personal online account.</a:t>
            </a:r>
            <a:endParaRPr lang="en-US" dirty="0">
              <a:cs typeface="Calibri"/>
            </a:endParaRPr>
          </a:p>
          <a:p>
            <a:r>
              <a:rPr lang="en-US" dirty="0"/>
              <a:t>To register, visit the website, click on sign in/register, register now, enter your information, create a username and password, and verify your account. Then you are set to go.</a:t>
            </a:r>
            <a:endParaRPr lang="en-US"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45</a:t>
            </a:fld>
            <a:endParaRPr lang="en-US"/>
          </a:p>
        </p:txBody>
      </p:sp>
    </p:spTree>
    <p:extLst>
      <p:ext uri="{BB962C8B-B14F-4D97-AF65-F5344CB8AC3E}">
        <p14:creationId xmlns:p14="http://schemas.microsoft.com/office/powerpoint/2010/main" val="1783008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pre-enrollment site, you can chat online with a UnitedHealthcare representative from 6 a.m. to 6 p.m. Pacific Time, Monday through Friday. </a:t>
            </a:r>
          </a:p>
          <a:p>
            <a:r>
              <a:rPr lang="en-US" dirty="0"/>
              <a:t>You can ask questions, receive and send plan documents in real time. </a:t>
            </a:r>
          </a:p>
          <a:p>
            <a:r>
              <a:rPr lang="en-US" dirty="0"/>
              <a:t>The online chat is ADA-compliant, which can be an easier communication method for those with disabilities.</a:t>
            </a:r>
          </a:p>
        </p:txBody>
      </p:sp>
      <p:sp>
        <p:nvSpPr>
          <p:cNvPr id="4" name="Slide Number Placeholder 3"/>
          <p:cNvSpPr>
            <a:spLocks noGrp="1"/>
          </p:cNvSpPr>
          <p:nvPr>
            <p:ph type="sldNum" sz="quarter" idx="5"/>
          </p:nvPr>
        </p:nvSpPr>
        <p:spPr/>
        <p:txBody>
          <a:bodyPr/>
          <a:lstStyle/>
          <a:p>
            <a:fld id="{DF0177F8-3717-E441-ABD5-E9CC1E0ED10B}" type="slidenum">
              <a:rPr lang="en-US" smtClean="0"/>
              <a:t>46</a:t>
            </a:fld>
            <a:endParaRPr lang="en-US"/>
          </a:p>
        </p:txBody>
      </p:sp>
    </p:spTree>
    <p:extLst>
      <p:ext uri="{BB962C8B-B14F-4D97-AF65-F5344CB8AC3E}">
        <p14:creationId xmlns:p14="http://schemas.microsoft.com/office/powerpoint/2010/main" val="4213778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UnitedHealthcare mobile app, you can stay on top of your benefits anywhere you go, 24/7.</a:t>
            </a:r>
          </a:p>
          <a:p>
            <a:r>
              <a:rPr lang="en-US" dirty="0"/>
              <a:t>You can find network care options for providers, clinics and hospitals in your area, or talk to a provider 24/7 through a virtual visit.</a:t>
            </a:r>
          </a:p>
          <a:p>
            <a:r>
              <a:rPr lang="en-US" dirty="0"/>
              <a:t>You can manage your health plan details, generate and share digital health plan ID cards, and view claims and rewards.</a:t>
            </a:r>
          </a:p>
          <a:p>
            <a:r>
              <a:rPr lang="en-US" dirty="0"/>
              <a:t>Stay on top of your costs by viewing your copay, annual deductible and out-of-pocket expenses.</a:t>
            </a:r>
          </a:p>
          <a:p>
            <a:r>
              <a:rPr lang="en-US" dirty="0"/>
              <a:t>And you can even find a gym location.</a:t>
            </a:r>
          </a:p>
          <a:p>
            <a:r>
              <a:rPr lang="en-US" dirty="0"/>
              <a:t>To download the app, scan the QR code with the camera on a smartphone or tablet.</a:t>
            </a:r>
          </a:p>
        </p:txBody>
      </p:sp>
      <p:sp>
        <p:nvSpPr>
          <p:cNvPr id="4" name="Slide Number Placeholder 3"/>
          <p:cNvSpPr>
            <a:spLocks noGrp="1"/>
          </p:cNvSpPr>
          <p:nvPr>
            <p:ph type="sldNum" sz="quarter" idx="5"/>
          </p:nvPr>
        </p:nvSpPr>
        <p:spPr/>
        <p:txBody>
          <a:bodyPr/>
          <a:lstStyle/>
          <a:p>
            <a:fld id="{DF0177F8-3717-E441-ABD5-E9CC1E0ED10B}" type="slidenum">
              <a:rPr lang="en-US" smtClean="0"/>
              <a:t>47</a:t>
            </a:fld>
            <a:endParaRPr lang="en-US"/>
          </a:p>
        </p:txBody>
      </p:sp>
    </p:spTree>
    <p:extLst>
      <p:ext uri="{BB962C8B-B14F-4D97-AF65-F5344CB8AC3E}">
        <p14:creationId xmlns:p14="http://schemas.microsoft.com/office/powerpoint/2010/main" val="2410765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426F-BC86-FB50-4EF2-7C465F9D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87357-6B5A-C1F3-260C-E2CFDA736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6EFC5-4FA1-C911-5139-69CEC036D0E7}"/>
              </a:ext>
            </a:extLst>
          </p:cNvPr>
          <p:cNvSpPr>
            <a:spLocks noGrp="1"/>
          </p:cNvSpPr>
          <p:nvPr>
            <p:ph type="body" idx="1"/>
          </p:nvPr>
        </p:nvSpPr>
        <p:spPr/>
        <p:txBody>
          <a:bodyPr/>
          <a:lstStyle/>
          <a:p>
            <a:r>
              <a:rPr lang="en-US" sz="900" dirty="0"/>
              <a:t>UC Monthly Webinar and Weekly Q&amp;A sessions are held monthly every 4</a:t>
            </a:r>
            <a:r>
              <a:rPr lang="en-US" sz="900" baseline="30000" dirty="0"/>
              <a:t>th</a:t>
            </a:r>
            <a:r>
              <a:rPr lang="en-US" sz="900" dirty="0"/>
              <a:t> Thursday of the month from 10-11:30 a.m. PT and weekly every Tuesday from 12-1 p.m. PT. There is also a rehired retiree webinar held on the second Friday of each month from 10-11:30 a.m. PT. </a:t>
            </a:r>
          </a:p>
        </p:txBody>
      </p:sp>
      <p:sp>
        <p:nvSpPr>
          <p:cNvPr id="4" name="Slide Number Placeholder 3">
            <a:extLst>
              <a:ext uri="{FF2B5EF4-FFF2-40B4-BE49-F238E27FC236}">
                <a16:creationId xmlns:a16="http://schemas.microsoft.com/office/drawing/2014/main" id="{27AC4CD2-C3B5-92DE-9260-6341294288F4}"/>
              </a:ext>
            </a:extLst>
          </p:cNvPr>
          <p:cNvSpPr>
            <a:spLocks noGrp="1"/>
          </p:cNvSpPr>
          <p:nvPr>
            <p:ph type="sldNum" sz="quarter" idx="5"/>
          </p:nvPr>
        </p:nvSpPr>
        <p:spPr/>
        <p:txBody>
          <a:bodyPr/>
          <a:lstStyle/>
          <a:p>
            <a:fld id="{DF0177F8-3717-E441-ABD5-E9CC1E0ED10B}" type="slidenum">
              <a:rPr lang="en-US" smtClean="0"/>
              <a:t>48</a:t>
            </a:fld>
            <a:endParaRPr lang="en-US"/>
          </a:p>
        </p:txBody>
      </p:sp>
    </p:spTree>
    <p:extLst>
      <p:ext uri="{BB962C8B-B14F-4D97-AF65-F5344CB8AC3E}">
        <p14:creationId xmlns:p14="http://schemas.microsoft.com/office/powerpoint/2010/main" val="2688345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plan benefit questions regarding UC Medicare choice, Please feel free to contact UnitedHealthcare member services team dedicated to UC retirees at </a:t>
            </a:r>
            <a:r>
              <a:rPr lang="en-US" b="1" dirty="0"/>
              <a:t>1-866-887-9533</a:t>
            </a:r>
            <a:r>
              <a:rPr lang="en-US" dirty="0"/>
              <a:t> 8am-8pm local time Monday-Friday.</a:t>
            </a:r>
          </a:p>
          <a:p>
            <a:endParaRPr lang="en-US" dirty="0"/>
          </a:p>
          <a:p>
            <a:r>
              <a:rPr lang="en-US" dirty="0"/>
              <a:t>For eligibility and coverage change questions, you contact RASC at 1-800-888-8267 8:30am-4:30pm PST Monday-Friday, or by going to their website retirementatyourservice.ucop.edu.</a:t>
            </a:r>
          </a:p>
        </p:txBody>
      </p:sp>
      <p:sp>
        <p:nvSpPr>
          <p:cNvPr id="4" name="Slide Number Placeholder 3"/>
          <p:cNvSpPr>
            <a:spLocks noGrp="1"/>
          </p:cNvSpPr>
          <p:nvPr>
            <p:ph type="sldNum" sz="quarter" idx="5"/>
          </p:nvPr>
        </p:nvSpPr>
        <p:spPr/>
        <p:txBody>
          <a:bodyPr/>
          <a:lstStyle/>
          <a:p>
            <a:fld id="{DF0177F8-3717-E441-ABD5-E9CC1E0ED10B}" type="slidenum">
              <a:rPr lang="en-US" smtClean="0"/>
              <a:t>49</a:t>
            </a:fld>
            <a:endParaRPr lang="en-US" dirty="0"/>
          </a:p>
        </p:txBody>
      </p:sp>
    </p:spTree>
    <p:extLst>
      <p:ext uri="{BB962C8B-B14F-4D97-AF65-F5344CB8AC3E}">
        <p14:creationId xmlns:p14="http://schemas.microsoft.com/office/powerpoint/2010/main" val="349315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t>Upon becoming eligible for Medicare</a:t>
            </a:r>
            <a:r>
              <a:rPr lang="en-US" dirty="0"/>
              <a:t>, you can enroll in traditional Medicare (sometimes called original Medicare), which is sponsored by the federal government. It provides coverage for hospital stays and inpatient care under what is known as Part A, as well as some coverage to help you pay for doctor visits and outpatient</a:t>
            </a:r>
            <a:r>
              <a:rPr lang="en-US" baseline="0" dirty="0"/>
              <a:t> care under Part B.</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a:t>Most people don’t pay a Part A Premium because they paid Medicare taxes while working.</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a:t>Part B will have a cost associated with it once eligible, so you have to enroll in it.  The Part B premium is based on the income of the beneficiary.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instance, if you became eligible this year in 2025, your Part B premium would start at $185 per month and could be more based on your income.  If you choose, this amount would be deducted from your Social Security payment.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Although Medicare Parts A and B provide coverage for inpatient and outpatient services, there is an additional cost-share for people when seeking care.  For example, there are deductibles (in 2025, it is $1,676 for each inpatient hospital benefit period, before Original Medicare starts to pays for Part A, and $257 for Part B).  Then coinsurance applied after that where you pay 20% of the cost for outpatient benefits under Part B.   Plus, there are no out-of-pocket limits in what you would pay if all you have is Medicare Part A and Part B.</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As a result, many retirees find that having only Medicare Part A and Part B alone is cost-prohibitive when seeking care and accessing services, so many seek additional coverage to help reduce these expenses at the point of care.  This can be achieved in two ways…..</a:t>
            </a: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a:p>
        </p:txBody>
      </p:sp>
    </p:spTree>
    <p:extLst>
      <p:ext uri="{BB962C8B-B14F-4D97-AF65-F5344CB8AC3E}">
        <p14:creationId xmlns:p14="http://schemas.microsoft.com/office/powerpoint/2010/main" val="3445961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9743" rtl="0" eaLnBrk="1" fontAlgn="auto" latinLnBrk="0" hangingPunct="1">
              <a:lnSpc>
                <a:spcPct val="100000"/>
              </a:lnSpc>
              <a:spcBef>
                <a:spcPts val="0"/>
              </a:spcBef>
              <a:spcAft>
                <a:spcPts val="0"/>
              </a:spcAft>
              <a:buClrTx/>
              <a:buSzTx/>
              <a:buFontTx/>
              <a:buNone/>
              <a:tabLst/>
              <a:defRPr/>
            </a:pPr>
            <a:r>
              <a:rPr lang="en-US" dirty="0"/>
              <a:t>This concludes the presentation.  Thank you all for taking the time to learn about the UC Medicare Choice PPO plan.  Please feel free to contact us if you have any questions.  Thank you.</a:t>
            </a:r>
          </a:p>
        </p:txBody>
      </p:sp>
      <p:sp>
        <p:nvSpPr>
          <p:cNvPr id="4" name="Slide Number Placeholder 3"/>
          <p:cNvSpPr>
            <a:spLocks noGrp="1"/>
          </p:cNvSpPr>
          <p:nvPr>
            <p:ph type="sldNum" sz="quarter" idx="5"/>
          </p:nvPr>
        </p:nvSpPr>
        <p:spPr/>
        <p:txBody>
          <a:bodyPr/>
          <a:lstStyle/>
          <a:p>
            <a:fld id="{DF0177F8-3717-E441-ABD5-E9CC1E0ED10B}" type="slidenum">
              <a:rPr lang="en-US" smtClean="0"/>
              <a:t>50</a:t>
            </a:fld>
            <a:endParaRPr lang="en-US"/>
          </a:p>
        </p:txBody>
      </p:sp>
    </p:spTree>
    <p:extLst>
      <p:ext uri="{BB962C8B-B14F-4D97-AF65-F5344CB8AC3E}">
        <p14:creationId xmlns:p14="http://schemas.microsoft.com/office/powerpoint/2010/main" val="2237154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17241">
              <a:defRPr/>
            </a:pPr>
            <a:endParaRPr lang="en-US" i="1" dirty="0"/>
          </a:p>
        </p:txBody>
      </p:sp>
      <p:sp>
        <p:nvSpPr>
          <p:cNvPr id="4" name="Slide Number Placeholder 3"/>
          <p:cNvSpPr>
            <a:spLocks noGrp="1"/>
          </p:cNvSpPr>
          <p:nvPr>
            <p:ph type="sldNum" sz="quarter" idx="5"/>
          </p:nvPr>
        </p:nvSpPr>
        <p:spPr/>
        <p:txBody>
          <a:bodyPr/>
          <a:lstStyle/>
          <a:p>
            <a:fld id="{DF0177F8-3717-E441-ABD5-E9CC1E0ED10B}" type="slidenum">
              <a:rPr lang="en-US" smtClean="0"/>
              <a:t>51</a:t>
            </a:fld>
            <a:endParaRPr lang="en-US"/>
          </a:p>
        </p:txBody>
      </p:sp>
    </p:spTree>
    <p:extLst>
      <p:ext uri="{BB962C8B-B14F-4D97-AF65-F5344CB8AC3E}">
        <p14:creationId xmlns:p14="http://schemas.microsoft.com/office/powerpoint/2010/main" val="22653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baseline="0" dirty="0"/>
              <a:t>Some retirees may choose to enroll in a Medicare Supplement plan that would help cover the remaining balances from Original Medicare as well as enroll in a separate Part D plan to help cover prescriptions – this would be Option 1.  Your physician, medical group, or hospital would first bill Medicare for your services.  Medicare would pay its portion as described earlier, then the remainder of the charges will be billed to the Medicare Supplement plan up to the plan’s copayments.  There would also be a separate plan to cover prescription drugs under a Part D Plan.  You can potentially have 3 ID cards to present when accessing care – your red/white/blue Medicare card, your Medicare Supplement ID card, and your Part D prescription ID card.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baseline="0" dirty="0"/>
              <a:t>Another option to choose is a Medicare Advantage plan, also known as a Part C plan</a:t>
            </a:r>
            <a:r>
              <a:rPr lang="en-US" dirty="0"/>
              <a:t>.  A Medicare Advantage plan will bring together the benefits of Part A hospitalization, Part B outpatient care, and (in most cases) Part D prescription drugs benefits all under one plan.  Your physician, medical group, or hospital would simply bill the Medicare Advantage plan for all of your services.   You will also only need one ID card since all of these services are together under one plan.  Plus, there are additional programs and benefits included in that go beyond what Original Medicare provides.  This is the type of UnitedHealthcare plan UC Medicare Choice offers to its Medicare retirees.</a:t>
            </a: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a:p>
        </p:txBody>
      </p:sp>
    </p:spTree>
    <p:extLst>
      <p:ext uri="{BB962C8B-B14F-4D97-AF65-F5344CB8AC3E}">
        <p14:creationId xmlns:p14="http://schemas.microsoft.com/office/powerpoint/2010/main" val="199344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you aware of some Original Medicare rules:</a:t>
            </a:r>
          </a:p>
          <a:p>
            <a:pPr>
              <a:buClr>
                <a:schemeClr val="tx1"/>
              </a:buClr>
              <a:buSzPct val="125000"/>
            </a:pPr>
            <a:r>
              <a:rPr lang="en-US" dirty="0">
                <a:ea typeface="ＭＳ Ｐゴシック"/>
                <a:cs typeface="Arial"/>
              </a:rPr>
              <a:t>You must be entitled to Medicare Part A and/or enrolled in Medicare Part B and continue to pay your Medicare Part B premium.</a:t>
            </a:r>
          </a:p>
          <a:p>
            <a:pPr>
              <a:buClr>
                <a:schemeClr val="tx1"/>
              </a:buClr>
              <a:buSzPct val="125000"/>
            </a:pPr>
            <a:r>
              <a:rPr lang="en-US" dirty="0">
                <a:ea typeface="ＭＳ Ｐゴシック"/>
                <a:cs typeface="Arial"/>
              </a:rPr>
              <a:t>You can only be in one Medicare Advantage plan at a time. Enrolling in another plan will automatically disenroll you from any other Medicare Advantage or prescription drug plan.</a:t>
            </a:r>
          </a:p>
          <a:p>
            <a:pPr>
              <a:buClr>
                <a:schemeClr val="tx1"/>
              </a:buClr>
              <a:buSzPct val="125000"/>
            </a:pPr>
            <a:r>
              <a:rPr lang="en-US" dirty="0">
                <a:ea typeface="ＭＳ Ｐゴシック"/>
                <a:cs typeface="Arial"/>
              </a:rPr>
              <a:t>If you do not enroll in a Medicare Part D prescription drug plan or a Medicare Advantage plan that includes prescription drug coverage, or you do not have other creditable prescription drug coverage, you may have to pay Medicare’s Late Enrollment Penalty.</a:t>
            </a:r>
          </a:p>
          <a:p>
            <a:pPr defTabSz="689743">
              <a:buClr>
                <a:schemeClr val="tx1"/>
              </a:buClr>
              <a:buSzPct val="125000"/>
              <a:defRPr/>
            </a:pPr>
            <a:r>
              <a:rPr lang="en-US" dirty="0">
                <a:ea typeface="ＭＳ Ｐゴシック"/>
                <a:cs typeface="Arial"/>
              </a:rPr>
              <a:t>If you are enrolled in a group Medicare Advantage plan without prescription drug coverage and need Part D coverage, you cannot enroll in an individual Part D plan. You must enroll in a group-sponsored Part D prescription drug plan.</a:t>
            </a:r>
          </a:p>
          <a:p>
            <a:pPr>
              <a:buClr>
                <a:schemeClr val="tx1"/>
              </a:buClr>
              <a:buSzPct val="125000"/>
            </a:pPr>
            <a:r>
              <a:rPr lang="en-US" dirty="0">
                <a:ea typeface="ＭＳ Ｐゴシック"/>
                <a:cs typeface="Arial"/>
              </a:rPr>
              <a:t>You must inform us of any current prescription drug coverage or future enrollment that includes prescription drug coverage.</a:t>
            </a:r>
          </a:p>
          <a:p>
            <a:pPr>
              <a:buClr>
                <a:schemeClr val="tx1"/>
              </a:buClr>
              <a:buSzPct val="125000"/>
            </a:pPr>
            <a:r>
              <a:rPr lang="en-US" dirty="0">
                <a:ea typeface="ＭＳ Ｐゴシック"/>
                <a:cs typeface="Arial"/>
              </a:rPr>
              <a:t>If you are a member, you are encouraged to read the plan’s Evidence of Coverage (EOC), including appeals and grievance rights, which can be found by logging in at retiree.uhc.com/UC</a:t>
            </a:r>
          </a:p>
          <a:p>
            <a:pPr>
              <a:buClr>
                <a:schemeClr val="tx1"/>
              </a:buClr>
              <a:buSzPct val="125000"/>
            </a:pPr>
            <a:r>
              <a:rPr lang="en-US" dirty="0">
                <a:ea typeface="ＭＳ Ｐゴシック"/>
                <a:cs typeface="Arial"/>
              </a:rPr>
              <a:t>The</a:t>
            </a:r>
            <a:r>
              <a:rPr lang="en-US" dirty="0">
                <a:solidFill>
                  <a:schemeClr val="tx1">
                    <a:lumMod val="50000"/>
                  </a:schemeClr>
                </a:solidFill>
                <a:ea typeface="ＭＳ Ｐゴシック"/>
                <a:cs typeface="Arial"/>
              </a:rPr>
              <a:t> </a:t>
            </a:r>
            <a:r>
              <a:rPr lang="en-US" dirty="0">
                <a:ea typeface="ＭＳ Ｐゴシック"/>
                <a:cs typeface="Arial"/>
              </a:rPr>
              <a:t>EOC also covers specific plan benefits, copays, exclusions, limitations and other terms.</a:t>
            </a:r>
          </a:p>
          <a:p>
            <a:pPr>
              <a:buClr>
                <a:schemeClr val="tx1"/>
              </a:buClr>
              <a:buSzPct val="125000"/>
            </a:pPr>
            <a:r>
              <a:rPr lang="en-US" dirty="0">
                <a:ea typeface="ＭＳ Ｐゴシック"/>
                <a:cs typeface="Arial"/>
              </a:rPr>
              <a:t>Please review the full text of the Statement of Understanding in your 2026 enrollment plan guide.</a:t>
            </a:r>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a:p>
        </p:txBody>
      </p:sp>
    </p:spTree>
    <p:extLst>
      <p:ext uri="{BB962C8B-B14F-4D97-AF65-F5344CB8AC3E}">
        <p14:creationId xmlns:p14="http://schemas.microsoft.com/office/powerpoint/2010/main" val="375404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dirty="0"/>
              <a:t>Let’s review the plan benefits, programs and features that are part of your UC Medicare Choice PPO plan effective January 1</a:t>
            </a:r>
            <a:r>
              <a:rPr lang="en-US" sz="900" baseline="30000" dirty="0"/>
              <a:t>st</a:t>
            </a:r>
            <a:r>
              <a:rPr lang="en-US" sz="900" dirty="0"/>
              <a:t>, 2026.</a:t>
            </a:r>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a:p>
        </p:txBody>
      </p:sp>
    </p:spTree>
    <p:extLst>
      <p:ext uri="{BB962C8B-B14F-4D97-AF65-F5344CB8AC3E}">
        <p14:creationId xmlns:p14="http://schemas.microsoft.com/office/powerpoint/2010/main" val="43441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Your UC Medicare Choice PPO plan with the University of California covers all the Part A benefits (inpatient hospital, skilled nursing and home health), all the Part B benefits (provider office visits, outpatient care, labs, and Part D – prescription drug coverage, and offers additional benefits and programs beyond Original Medicare. You continue to retain all the rights and privileges of Medicare, but your benefits and claims are processed by UnitedHealthcare®.</a:t>
            </a:r>
          </a:p>
          <a:p>
            <a:pPr defTabSz="766354">
              <a:defRPr/>
            </a:pPr>
            <a:endParaRPr lang="en-US" sz="900" dirty="0"/>
          </a:p>
          <a:p>
            <a:r>
              <a:rPr lang="en-US" sz="900" b="1" kern="1200" dirty="0">
                <a:solidFill>
                  <a:schemeClr val="tx1"/>
                </a:solidFill>
                <a:effectLst/>
                <a:latin typeface="+mn-lt"/>
                <a:ea typeface="+mn-ea"/>
                <a:cs typeface="+mn-cs"/>
              </a:rPr>
              <a:t>University of California 2026 OE Elevator pitch</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Why should I stay with UC Medicare Choice?</a:t>
            </a:r>
          </a:p>
          <a:p>
            <a:pPr lvl="0"/>
            <a:r>
              <a:rPr lang="en-US" sz="900" kern="1200" dirty="0">
                <a:solidFill>
                  <a:schemeClr val="tx1"/>
                </a:solidFill>
                <a:effectLst/>
                <a:latin typeface="+mn-lt"/>
                <a:ea typeface="+mn-ea"/>
                <a:cs typeface="+mn-cs"/>
              </a:rPr>
              <a:t>The UC Medicare Choice consolidates all the benefits of Part A hospitalization, Part B outpatient, and Part D prescription coverage – all under one plan.  There’s no need to have your physician bill Medicare first, or to present different ID cards for Medicare, Medical and Pharmacy services – everything gets billed to UnitedHealthcare under one plan and all you have to present is one ID card.  Plus, you can contact UnitedHealthcare’s customer service phone number for all these needs instead of having to call different numbers for different services.  Therefore, all these benefits are integrated into the UC Medicare Choice plan.</a:t>
            </a:r>
          </a:p>
          <a:p>
            <a:r>
              <a:rPr lang="en-US" sz="900" kern="1200" dirty="0">
                <a:solidFill>
                  <a:schemeClr val="tx1"/>
                </a:solidFill>
                <a:effectLst/>
                <a:latin typeface="+mn-lt"/>
                <a:ea typeface="+mn-ea"/>
                <a:cs typeface="+mn-cs"/>
              </a:rPr>
              <a:t>The plan is easy to use; it offers predictable costs and lots of extras. </a:t>
            </a:r>
          </a:p>
          <a:p>
            <a:pPr lvl="0"/>
            <a:r>
              <a:rPr lang="en-US" sz="900" kern="1200" dirty="0">
                <a:solidFill>
                  <a:schemeClr val="tx1"/>
                </a:solidFill>
                <a:effectLst/>
                <a:latin typeface="+mn-lt"/>
                <a:ea typeface="+mn-ea"/>
                <a:cs typeface="+mn-cs"/>
              </a:rPr>
              <a:t>Example, plan has a schedule of copays so you know exactly up front what you will have to pay for services.</a:t>
            </a:r>
          </a:p>
          <a:p>
            <a:pPr lvl="0"/>
            <a:r>
              <a:rPr lang="en-US" sz="900" kern="1200" dirty="0">
                <a:solidFill>
                  <a:schemeClr val="tx1"/>
                </a:solidFill>
                <a:effectLst/>
                <a:latin typeface="+mn-lt"/>
                <a:ea typeface="+mn-ea"/>
                <a:cs typeface="+mn-cs"/>
              </a:rPr>
              <a:t>In terms of extras, we have a fitness benefit that covers the cost of your gym membership. The list of Renew Active participating gyms is quite extensive and includes Premium gyms as well – like many of the YMCAs.  You can also belong to more than one gym at a time.  Note: We are moving back to Renew Active as members did not like Silver Sneakers.</a:t>
            </a:r>
          </a:p>
          <a:p>
            <a:pPr lvl="0"/>
            <a:r>
              <a:rPr lang="en-US" sz="900" kern="1200" dirty="0">
                <a:solidFill>
                  <a:schemeClr val="tx1"/>
                </a:solidFill>
                <a:effectLst/>
                <a:latin typeface="+mn-lt"/>
                <a:ea typeface="+mn-ea"/>
                <a:cs typeface="+mn-cs"/>
              </a:rPr>
              <a:t>Members only have one ID card that covers both medical and prescription drugs. Nearly all medications on the market are covered under our Prescription Drug Formulary. We have a look up tool that will tell you which tier the medication is on.</a:t>
            </a:r>
          </a:p>
          <a:p>
            <a:pPr lvl="0"/>
            <a:r>
              <a:rPr lang="en-US" sz="900" kern="1200" dirty="0">
                <a:solidFill>
                  <a:schemeClr val="tx1"/>
                </a:solidFill>
                <a:effectLst/>
                <a:latin typeface="+mn-lt"/>
                <a:ea typeface="+mn-ea"/>
                <a:cs typeface="+mn-cs"/>
              </a:rPr>
              <a:t>The Tier 1 (preferred generic) and Tier 2 (preferred brand name drug) copays are very affordable at $10 and $30 each.</a:t>
            </a:r>
          </a:p>
          <a:p>
            <a:pPr lvl="0"/>
            <a:r>
              <a:rPr lang="en-US" sz="900" kern="1200" dirty="0">
                <a:solidFill>
                  <a:schemeClr val="tx1"/>
                </a:solidFill>
                <a:effectLst/>
                <a:latin typeface="+mn-lt"/>
                <a:ea typeface="+mn-ea"/>
                <a:cs typeface="+mn-cs"/>
              </a:rPr>
              <a:t>We know UC members like to travel internationally; you are covered at your applicable copay wherever you a- $30 for office visits, ER - $100, Inpatient hospital - $350 per admission.</a:t>
            </a:r>
          </a:p>
          <a:p>
            <a:pPr lvl="0"/>
            <a:r>
              <a:rPr lang="en-US" sz="900" kern="1200" dirty="0">
                <a:solidFill>
                  <a:schemeClr val="tx1"/>
                </a:solidFill>
                <a:effectLst/>
                <a:latin typeface="+mn-lt"/>
                <a:ea typeface="+mn-ea"/>
                <a:cs typeface="+mn-cs"/>
              </a:rPr>
              <a:t>Plan also has protection for you, the most you would have to pay in any given year is $1,500 for your medical expenses and $2,100 for your prescription drug expenses. Most members pay significantly less.</a:t>
            </a:r>
          </a:p>
          <a:p>
            <a:pPr defTabSz="766354">
              <a:defRPr/>
            </a:pPr>
            <a:endParaRPr lang="en-US" sz="900" dirty="0"/>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2730748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901700"/>
            <a:ext cx="6227505" cy="2103967"/>
          </a:xfrm>
        </p:spPr>
        <p:txBody>
          <a:bodyPr anchor="b">
            <a:noAutofit/>
          </a:bodyPr>
          <a:lstStyle>
            <a:lvl1pPr algn="l">
              <a:defRPr sz="3800"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81" y="2991201"/>
            <a:ext cx="6227505"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49" y="6083710"/>
            <a:ext cx="2257425" cy="270245"/>
          </a:xfrm>
        </p:spPr>
        <p:txBody>
          <a:bodyPr/>
          <a:lstStyle>
            <a:lvl1pPr marL="0" indent="0">
              <a:buNone/>
              <a:defRPr sz="1000" b="0"/>
            </a:lvl1pPr>
            <a:lvl2pPr marL="88894" indent="0">
              <a:buNone/>
              <a:defRPr/>
            </a:lvl2pPr>
          </a:lstStyle>
          <a:p>
            <a:pPr lvl="0"/>
            <a:r>
              <a:rPr lang="en-US"/>
              <a:t>Click to edit</a:t>
            </a:r>
          </a:p>
        </p:txBody>
      </p:sp>
      <p:sp>
        <p:nvSpPr>
          <p:cNvPr id="14" name="Freeform 13">
            <a:extLst>
              <a:ext uri="{FF2B5EF4-FFF2-40B4-BE49-F238E27FC236}">
                <a16:creationId xmlns:a16="http://schemas.microsoft.com/office/drawing/2014/main" id="{C1DEA533-C29E-F24E-AA8B-1C5C0A5F4AB7}"/>
              </a:ext>
            </a:extLst>
          </p:cNvPr>
          <p:cNvSpPr/>
          <p:nvPr userDrawn="1"/>
        </p:nvSpPr>
        <p:spPr>
          <a:xfrm>
            <a:off x="0" y="2965974"/>
            <a:ext cx="9155359" cy="2254806"/>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sp>
        <p:nvSpPr>
          <p:cNvPr id="15" name="Primary-Client-Logo">
            <a:extLst>
              <a:ext uri="{FF2B5EF4-FFF2-40B4-BE49-F238E27FC236}">
                <a16:creationId xmlns:a16="http://schemas.microsoft.com/office/drawing/2014/main" id="{526EA6DD-7353-744A-AD84-B2E27B6572D5}"/>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FEC2FE18-E220-AD49-8192-F81367EAC29D}"/>
              </a:ext>
            </a:extLst>
          </p:cNvPr>
          <p:cNvCxnSpPr/>
          <p:nvPr userDrawn="1"/>
        </p:nvCxnSpPr>
        <p:spPr>
          <a:xfrm flipH="1">
            <a:off x="7377733" y="5815348"/>
            <a:ext cx="0" cy="425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81C6384-C75E-A347-89E8-7317FB3CE874}"/>
              </a:ext>
            </a:extLst>
          </p:cNvPr>
          <p:cNvSpPr txBox="1"/>
          <p:nvPr userDrawn="1"/>
        </p:nvSpPr>
        <p:spPr>
          <a:xfrm>
            <a:off x="7422123" y="5901979"/>
            <a:ext cx="1295547" cy="246221"/>
          </a:xfrm>
          <a:prstGeom prst="rect">
            <a:avLst/>
          </a:prstGeom>
          <a:noFill/>
        </p:spPr>
        <p:txBody>
          <a:bodyPr wrap="none" rtlCol="0">
            <a:spAutoFit/>
          </a:bodyPr>
          <a:lstStyle/>
          <a:p>
            <a:r>
              <a:rPr lang="en-US" sz="1000">
                <a:solidFill>
                  <a:schemeClr val="tx2"/>
                </a:solidFill>
              </a:rPr>
              <a:t>[Plan Sponsor logo]</a:t>
            </a:r>
          </a:p>
        </p:txBody>
      </p:sp>
      <p:pic>
        <p:nvPicPr>
          <p:cNvPr id="11" name="Picture 10" descr="A close up of a sign&#10;&#10;Description automatically generated">
            <a:extLst>
              <a:ext uri="{FF2B5EF4-FFF2-40B4-BE49-F238E27FC236}">
                <a16:creationId xmlns:a16="http://schemas.microsoft.com/office/drawing/2014/main" id="{8860DD98-4B9D-2BE8-ED72-C124E5B84269}"/>
              </a:ext>
            </a:extLst>
          </p:cNvPr>
          <p:cNvPicPr>
            <a:picLocks noChangeAspect="1"/>
          </p:cNvPicPr>
          <p:nvPr userDrawn="1"/>
        </p:nvPicPr>
        <p:blipFill>
          <a:blip r:embed="rId2"/>
          <a:stretch>
            <a:fillRect/>
          </a:stretch>
        </p:blipFill>
        <p:spPr>
          <a:xfrm>
            <a:off x="6050323" y="5828789"/>
            <a:ext cx="1153861" cy="411146"/>
          </a:xfrm>
          <a:prstGeom prst="rect">
            <a:avLst/>
          </a:prstGeom>
        </p:spPr>
      </p:pic>
    </p:spTree>
    <p:extLst>
      <p:ext uri="{BB962C8B-B14F-4D97-AF65-F5344CB8AC3E}">
        <p14:creationId xmlns:p14="http://schemas.microsoft.com/office/powerpoint/2010/main" val="15688426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96841"/>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3975024"/>
            <a:ext cx="3346704" cy="1658837"/>
          </a:xfrm>
        </p:spPr>
        <p:txBody>
          <a:bodyPr/>
          <a:lstStyle>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1" indent="0">
              <a:buNone/>
              <a:defRPr/>
            </a:lvl2pPr>
          </a:lstStyle>
          <a:p>
            <a:pPr lvl="0"/>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3975024"/>
            <a:ext cx="3346704" cy="1658837"/>
          </a:xfrm>
        </p:spPr>
        <p:txBody>
          <a:bodyPr/>
          <a:lstStyle>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1" indent="0">
              <a:buNone/>
              <a:defRPr/>
            </a:lvl2pPr>
          </a:lstStyle>
          <a:p>
            <a:pPr lvl="0"/>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349241" y="624231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5638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999232"/>
            <a:ext cx="8423175"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ab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3" name="Title 2">
            <a:extLst>
              <a:ext uri="{FF2B5EF4-FFF2-40B4-BE49-F238E27FC236}">
                <a16:creationId xmlns:a16="http://schemas.microsoft.com/office/drawing/2014/main" id="{8428BF59-F356-90E9-DD68-2E305423D9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55300"/>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47472"/>
            <a:ext cx="4023360" cy="1096841"/>
          </a:xfrm>
        </p:spPr>
        <p:txBody>
          <a:bodyPr/>
          <a:lstStyle>
            <a:lvl1pPr>
              <a:lnSpc>
                <a:spcPct val="100000"/>
              </a:lnSpc>
              <a:defRPr sz="2800">
                <a:solidFill>
                  <a:srgbClr val="00267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823499"/>
            <a:ext cx="4023360" cy="3864696"/>
          </a:xfrm>
        </p:spPr>
        <p:txBody>
          <a:bodyPr/>
          <a:lstStyle>
            <a:lvl1pPr marL="92068" indent="-92068">
              <a:lnSpc>
                <a:spcPct val="100000"/>
              </a:lnSpc>
              <a:spcBef>
                <a:spcPts val="300"/>
              </a:spcBef>
              <a:spcAft>
                <a:spcPts val="600"/>
              </a:spcAft>
              <a:buClr>
                <a:schemeClr val="accent1"/>
              </a:buClr>
              <a:defRPr sz="1400">
                <a:solidFill>
                  <a:srgbClr val="002677"/>
                </a:solidFill>
              </a:defRPr>
            </a:lvl1pPr>
            <a:lvl2pPr marL="201598" indent="-82545">
              <a:lnSpc>
                <a:spcPct val="100000"/>
              </a:lnSpc>
              <a:spcBef>
                <a:spcPct val="0"/>
              </a:spcBef>
              <a:spcAft>
                <a:spcPts val="600"/>
              </a:spcAft>
              <a:buClr>
                <a:schemeClr val="accent1"/>
              </a:buClr>
              <a:buFont typeface="System Font Regular"/>
              <a:buChar char="-"/>
              <a:defRPr sz="1400">
                <a:solidFill>
                  <a:schemeClr val="accent1"/>
                </a:solidFill>
              </a:defRPr>
            </a:lvl2pPr>
            <a:lvl3pPr marL="306364" indent="-88894">
              <a:lnSpc>
                <a:spcPct val="100000"/>
              </a:lnSpc>
              <a:spcBef>
                <a:spcPct val="0"/>
              </a:spcBef>
              <a:spcAft>
                <a:spcPts val="600"/>
              </a:spcAft>
              <a:buClr>
                <a:schemeClr val="accent1"/>
              </a:buClr>
              <a:defRPr sz="1200">
                <a:solidFill>
                  <a:schemeClr val="accent1"/>
                </a:solidFill>
              </a:defRPr>
            </a:lvl3pPr>
            <a:lvl4pPr marL="395258" indent="-80957">
              <a:lnSpc>
                <a:spcPct val="100000"/>
              </a:lnSpc>
              <a:spcBef>
                <a:spcPct val="0"/>
              </a:spcBef>
              <a:spcAft>
                <a:spcPts val="600"/>
              </a:spcAft>
              <a:buClr>
                <a:schemeClr val="accent1"/>
              </a:buClr>
              <a:buFont typeface="System Font Regular"/>
              <a:buChar char="-"/>
              <a:defRPr sz="1100">
                <a:solidFill>
                  <a:schemeClr val="accent1"/>
                </a:solidFill>
              </a:defRPr>
            </a:lvl4pPr>
            <a:lvl5pPr marL="500026" indent="-88894">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solidFill>
                  <a:schemeClr val="bg2"/>
                </a:solidFill>
              </a:defRPr>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9"/>
            <a:ext cx="4484536" cy="68579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8589421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462626"/>
            <a:ext cx="4027336" cy="4596329"/>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827746"/>
            <a:ext cx="4027336" cy="4231204"/>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570955"/>
            <a:ext cx="3453187" cy="26245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481288"/>
            <a:ext cx="4023360" cy="4225577"/>
          </a:xfrm>
        </p:spPr>
        <p:txBody>
          <a:bodyPr/>
          <a:lstStyle>
            <a:lvl1pPr marL="92068" indent="-92068">
              <a:lnSpc>
                <a:spcPct val="100000"/>
              </a:lnSpc>
              <a:spcBef>
                <a:spcPts val="300"/>
              </a:spcBef>
              <a:spcAft>
                <a:spcPts val="600"/>
              </a:spcAft>
              <a:buClr>
                <a:schemeClr val="accent1"/>
              </a:buClr>
              <a:defRPr sz="1400">
                <a:solidFill>
                  <a:schemeClr val="accent1"/>
                </a:solidFill>
                <a:latin typeface="+mn-lt"/>
              </a:defRPr>
            </a:lvl1pPr>
            <a:lvl2pPr marL="201598" indent="-96831">
              <a:lnSpc>
                <a:spcPct val="100000"/>
              </a:lnSpc>
              <a:spcBef>
                <a:spcPct val="0"/>
              </a:spcBef>
              <a:spcAft>
                <a:spcPts val="600"/>
              </a:spcAft>
              <a:buClr>
                <a:schemeClr val="accent1"/>
              </a:buClr>
              <a:buFont typeface="System Font Regular"/>
              <a:buChar char="-"/>
              <a:defRPr sz="1400">
                <a:solidFill>
                  <a:schemeClr val="accent1"/>
                </a:solidFill>
                <a:latin typeface="+mn-lt"/>
              </a:defRPr>
            </a:lvl2pPr>
            <a:lvl3pPr marL="298427" indent="-88894">
              <a:lnSpc>
                <a:spcPct val="100000"/>
              </a:lnSpc>
              <a:spcBef>
                <a:spcPct val="0"/>
              </a:spcBef>
              <a:spcAft>
                <a:spcPts val="600"/>
              </a:spcAft>
              <a:buClr>
                <a:schemeClr val="accent1"/>
              </a:buClr>
              <a:defRPr sz="1200">
                <a:solidFill>
                  <a:schemeClr val="accent1"/>
                </a:solidFill>
                <a:latin typeface="+mn-lt"/>
              </a:defRPr>
            </a:lvl3pPr>
            <a:lvl4pPr marL="395258" indent="-96831">
              <a:lnSpc>
                <a:spcPct val="100000"/>
              </a:lnSpc>
              <a:spcBef>
                <a:spcPct val="0"/>
              </a:spcBef>
              <a:spcAft>
                <a:spcPts val="600"/>
              </a:spcAft>
              <a:buClr>
                <a:schemeClr val="accent1"/>
              </a:buClr>
              <a:buFont typeface="System Font Regular"/>
              <a:buChar char="-"/>
              <a:defRPr sz="1100">
                <a:solidFill>
                  <a:schemeClr val="accent1"/>
                </a:solidFill>
                <a:latin typeface="+mn-lt"/>
              </a:defRPr>
            </a:lvl4pPr>
            <a:lvl5pPr marL="500026" indent="-96831">
              <a:lnSpc>
                <a:spcPct val="100000"/>
              </a:lnSpc>
              <a:spcBef>
                <a:spcPct val="0"/>
              </a:spcBef>
              <a:spcAft>
                <a:spcPts val="600"/>
              </a:spcAft>
              <a:buClr>
                <a:schemeClr val="accent1"/>
              </a:buClr>
              <a:defRPr sz="1051">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740100"/>
            <a:ext cx="3243944" cy="2477338"/>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922288"/>
            <a:ext cx="3453187" cy="243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2091431"/>
            <a:ext cx="3243944" cy="2261155"/>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transition/>
  <p:extLst>
    <p:ext uri="{DCECCB84-F9BA-43D5-87BE-67443E8EF086}">
      <p15:sldGuideLst xmlns:p15="http://schemas.microsoft.com/office/powerpoint/2012/main">
        <p15:guide id="1" orient="horz" pos="120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454457"/>
            <a:ext cx="3886200" cy="3877056"/>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1756342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itle 1">
            <a:extLst>
              <a:ext uri="{FF2B5EF4-FFF2-40B4-BE49-F238E27FC236}">
                <a16:creationId xmlns:a16="http://schemas.microsoft.com/office/drawing/2014/main" id="{FFE4E612-9EFA-81BD-E600-5653B5E3E620}"/>
              </a:ext>
            </a:extLst>
          </p:cNvPr>
          <p:cNvSpPr>
            <a:spLocks noGrp="1"/>
          </p:cNvSpPr>
          <p:nvPr>
            <p:ph type="ctrTitle" hasCustomPrompt="1"/>
          </p:nvPr>
        </p:nvSpPr>
        <p:spPr>
          <a:xfrm>
            <a:off x="4957639" y="1400046"/>
            <a:ext cx="3820597" cy="2103967"/>
          </a:xfrm>
        </p:spPr>
        <p:txBody>
          <a:bodyPr anchor="b">
            <a:noAutofit/>
          </a:bodyPr>
          <a:lstStyle>
            <a:lvl1pPr algn="l">
              <a:defRPr sz="3800" spc="0" baseline="0">
                <a:solidFill>
                  <a:srgbClr val="002677"/>
                </a:solidFill>
              </a:defRPr>
            </a:lvl1pPr>
          </a:lstStyle>
          <a:p>
            <a:r>
              <a:rPr lang="en-US"/>
              <a:t>Title slide</a:t>
            </a:r>
          </a:p>
        </p:txBody>
      </p:sp>
      <p:sp>
        <p:nvSpPr>
          <p:cNvPr id="8" name="Subtitle 2">
            <a:extLst>
              <a:ext uri="{FF2B5EF4-FFF2-40B4-BE49-F238E27FC236}">
                <a16:creationId xmlns:a16="http://schemas.microsoft.com/office/drawing/2014/main" id="{C0757A6D-CC4D-59B4-1860-0CC05B4DEF5A}"/>
              </a:ext>
            </a:extLst>
          </p:cNvPr>
          <p:cNvSpPr>
            <a:spLocks noGrp="1"/>
          </p:cNvSpPr>
          <p:nvPr>
            <p:ph type="subTitle" idx="1"/>
          </p:nvPr>
        </p:nvSpPr>
        <p:spPr>
          <a:xfrm>
            <a:off x="4957639" y="3489547"/>
            <a:ext cx="3820597"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10" name="Text Placeholder 4">
            <a:extLst>
              <a:ext uri="{FF2B5EF4-FFF2-40B4-BE49-F238E27FC236}">
                <a16:creationId xmlns:a16="http://schemas.microsoft.com/office/drawing/2014/main" id="{186DE11E-596A-B8F9-10C3-BD462A64B279}"/>
              </a:ext>
            </a:extLst>
          </p:cNvPr>
          <p:cNvSpPr>
            <a:spLocks noGrp="1"/>
          </p:cNvSpPr>
          <p:nvPr>
            <p:ph type="body" sz="quarter" idx="10"/>
          </p:nvPr>
        </p:nvSpPr>
        <p:spPr>
          <a:xfrm>
            <a:off x="4870687" y="5941470"/>
            <a:ext cx="2257425" cy="270245"/>
          </a:xfrm>
        </p:spPr>
        <p:txBody>
          <a:bodyPr/>
          <a:lstStyle>
            <a:lvl1pPr marL="0" indent="0">
              <a:buNone/>
              <a:defRPr sz="1000" b="0"/>
            </a:lvl1pPr>
            <a:lvl2pPr marL="88894" indent="0">
              <a:buNone/>
              <a:defRPr/>
            </a:lvl2pPr>
          </a:lstStyle>
          <a:p>
            <a:pPr lvl="0"/>
            <a:r>
              <a:rPr lang="en-US"/>
              <a:t>Click to edit</a:t>
            </a:r>
          </a:p>
        </p:txBody>
      </p:sp>
      <p:cxnSp>
        <p:nvCxnSpPr>
          <p:cNvPr id="11" name="Straight Connector 10">
            <a:extLst>
              <a:ext uri="{FF2B5EF4-FFF2-40B4-BE49-F238E27FC236}">
                <a16:creationId xmlns:a16="http://schemas.microsoft.com/office/drawing/2014/main" id="{0CDE4045-9FEB-BCF2-453B-F0706A40B92B}"/>
              </a:ext>
            </a:extLst>
          </p:cNvPr>
          <p:cNvCxnSpPr/>
          <p:nvPr userDrawn="1"/>
        </p:nvCxnSpPr>
        <p:spPr>
          <a:xfrm flipH="1">
            <a:off x="7202513" y="5172026"/>
            <a:ext cx="0" cy="64621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5B3F00-FCB0-4C68-3E94-BD6058FD6C43}"/>
              </a:ext>
            </a:extLst>
          </p:cNvPr>
          <p:cNvSpPr txBox="1"/>
          <p:nvPr userDrawn="1"/>
        </p:nvSpPr>
        <p:spPr>
          <a:xfrm>
            <a:off x="7302562" y="5369244"/>
            <a:ext cx="1295547" cy="246221"/>
          </a:xfrm>
          <a:prstGeom prst="rect">
            <a:avLst/>
          </a:prstGeom>
          <a:noFill/>
        </p:spPr>
        <p:txBody>
          <a:bodyPr wrap="none" rtlCol="0">
            <a:spAutoFit/>
          </a:bodyPr>
          <a:lstStyle/>
          <a:p>
            <a:r>
              <a:rPr lang="en-US" sz="1000">
                <a:solidFill>
                  <a:schemeClr val="tx2"/>
                </a:solidFill>
              </a:rPr>
              <a:t>[Plan Sponsor logo]</a:t>
            </a:r>
          </a:p>
        </p:txBody>
      </p:sp>
      <p:pic>
        <p:nvPicPr>
          <p:cNvPr id="13" name="Primary-Client-Logo" descr="A close-up of a black background&#10;&#10;Description automatically generated with low confidence">
            <a:extLst>
              <a:ext uri="{FF2B5EF4-FFF2-40B4-BE49-F238E27FC236}">
                <a16:creationId xmlns:a16="http://schemas.microsoft.com/office/drawing/2014/main" id="{D5BADAE0-F7CA-BAD5-204E-ED47C354AFEB}"/>
              </a:ext>
            </a:extLst>
          </p:cNvPr>
          <p:cNvPicPr>
            <a:picLocks noChangeAspect="1"/>
          </p:cNvPicPr>
          <p:nvPr userDrawn="1"/>
        </p:nvPicPr>
        <p:blipFill>
          <a:blip r:embed="rId2"/>
          <a:stretch>
            <a:fillRect/>
          </a:stretch>
        </p:blipFill>
        <p:spPr>
          <a:xfrm>
            <a:off x="4957638" y="5222135"/>
            <a:ext cx="2071325" cy="540437"/>
          </a:xfrm>
          <a:prstGeom prst="rect">
            <a:avLst/>
          </a:prstGeom>
        </p:spPr>
      </p:pic>
    </p:spTree>
    <p:extLst>
      <p:ext uri="{BB962C8B-B14F-4D97-AF65-F5344CB8AC3E}">
        <p14:creationId xmlns:p14="http://schemas.microsoft.com/office/powerpoint/2010/main" val="22590781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792224"/>
            <a:ext cx="3886200" cy="390144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14" y="1481711"/>
            <a:ext cx="3527171" cy="4225577"/>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193660" indent="-84133">
              <a:lnSpc>
                <a:spcPct val="100000"/>
              </a:lnSpc>
              <a:spcBef>
                <a:spcPct val="0"/>
              </a:spcBef>
              <a:spcAft>
                <a:spcPts val="600"/>
              </a:spcAft>
              <a:buClr>
                <a:schemeClr val="accent1"/>
              </a:buClr>
              <a:buFont typeface="System Font Regular"/>
              <a:buChar char="-"/>
              <a:defRPr sz="1400">
                <a:solidFill>
                  <a:schemeClr val="accent1"/>
                </a:solidFill>
              </a:defRPr>
            </a:lvl2pPr>
            <a:lvl3pPr marL="282554" indent="-80957">
              <a:lnSpc>
                <a:spcPct val="100000"/>
              </a:lnSpc>
              <a:spcBef>
                <a:spcPct val="0"/>
              </a:spcBef>
              <a:spcAft>
                <a:spcPts val="600"/>
              </a:spcAft>
              <a:buClr>
                <a:schemeClr val="accent1"/>
              </a:buClr>
              <a:defRPr sz="1200">
                <a:solidFill>
                  <a:schemeClr val="accent1"/>
                </a:solidFill>
              </a:defRPr>
            </a:lvl3pPr>
            <a:lvl4pPr marL="363511" indent="-80957">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88894">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1" y="1461449"/>
            <a:ext cx="4709160" cy="3877056"/>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828801"/>
            <a:ext cx="4709160" cy="3864864"/>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14" y="1828804"/>
            <a:ext cx="3527171"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80160"/>
            <a:ext cx="8394192" cy="4413504"/>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694893"/>
          </a:xfrm>
        </p:spPr>
        <p:txBody>
          <a:bodyPr/>
          <a:lstStyle>
            <a:lvl1pPr>
              <a:lnSpc>
                <a:spcPct val="100000"/>
              </a:lnSpc>
              <a:defRPr sz="28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670304"/>
            <a:ext cx="8394192" cy="402336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8" y="1882028"/>
            <a:ext cx="5931959" cy="3093949"/>
          </a:xfrm>
        </p:spPr>
        <p:txBody>
          <a:bodyPr anchor="ctr" anchorCtr="0"/>
          <a:lstStyle>
            <a:lvl1pPr marL="192074" indent="-192074">
              <a:spcBef>
                <a:spcPts val="600"/>
              </a:spcBef>
              <a:spcAft>
                <a:spcPts val="300"/>
              </a:spcAft>
              <a:buClr>
                <a:schemeClr val="accent1"/>
              </a:buClr>
              <a:buFont typeface="+mj-lt"/>
              <a:buAutoNum type="arabicPeriod"/>
              <a:defRPr sz="1400"/>
            </a:lvl1pPr>
            <a:lvl2pPr marL="317476" indent="-107943">
              <a:spcBef>
                <a:spcPct val="0"/>
              </a:spcBef>
              <a:spcAft>
                <a:spcPts val="300"/>
              </a:spcAft>
              <a:buClr>
                <a:schemeClr val="accent1"/>
              </a:buClr>
              <a:buFont typeface="Arial" panose="020B0604020202020204" pitchFamily="34" charset="0"/>
              <a:buChar char="•"/>
              <a:defRPr sz="1300"/>
            </a:lvl2pPr>
            <a:lvl3pPr marL="390497" indent="-228582">
              <a:spcBef>
                <a:spcPct val="0"/>
              </a:spcBef>
              <a:spcAft>
                <a:spcPts val="300"/>
              </a:spcAft>
              <a:buFont typeface="+mj-lt"/>
              <a:buAutoNum type="arabicPeriod"/>
              <a:defRPr sz="1100"/>
            </a:lvl3pPr>
            <a:lvl4pPr marL="469866" indent="-228582">
              <a:spcBef>
                <a:spcPct val="0"/>
              </a:spcBef>
              <a:spcAft>
                <a:spcPts val="300"/>
              </a:spcAft>
              <a:buFont typeface="+mj-lt"/>
              <a:buAutoNum type="arabicPeriod"/>
              <a:defRPr sz="1051"/>
            </a:lvl4pPr>
            <a:lvl5pPr marL="539709" indent="-228582">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732592"/>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2073665"/>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3414239"/>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4754312"/>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a:xfrm>
            <a:off x="5753818" y="6180613"/>
            <a:ext cx="2678631" cy="366183"/>
          </a:xfrm>
          <a:prstGeom prst="rect">
            <a:avLst/>
          </a:prstGeom>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a:xfrm>
            <a:off x="5753818" y="6180613"/>
            <a:ext cx="2678631" cy="366183"/>
          </a:xfrm>
          <a:prstGeom prst="rect">
            <a:avLst/>
          </a:prstGeom>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bg1"/>
                </a:solidFill>
              </a:defRPr>
            </a:lvl1pPr>
          </a:lstStyle>
          <a:p>
            <a:r>
              <a:rPr lang="en-US"/>
              <a:t>Section title</a:t>
            </a:r>
          </a:p>
        </p:txBody>
      </p:sp>
      <p:sp>
        <p:nvSpPr>
          <p:cNvPr id="4" name="Primary-Client-Logo">
            <a:extLst>
              <a:ext uri="{FF2B5EF4-FFF2-40B4-BE49-F238E27FC236}">
                <a16:creationId xmlns:a16="http://schemas.microsoft.com/office/drawing/2014/main" id="{C83D410C-51E8-7844-B905-6BEA526A594B}"/>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19834682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tx1"/>
                </a:solidFill>
              </a:defRPr>
            </a:lvl1pPr>
          </a:lstStyle>
          <a:p>
            <a:r>
              <a:rPr lang="en-US"/>
              <a:t>Section title</a:t>
            </a:r>
          </a:p>
        </p:txBody>
      </p:sp>
      <p:sp>
        <p:nvSpPr>
          <p:cNvPr id="5" name="Primary-Client-Logo">
            <a:extLst>
              <a:ext uri="{FF2B5EF4-FFF2-40B4-BE49-F238E27FC236}">
                <a16:creationId xmlns:a16="http://schemas.microsoft.com/office/drawing/2014/main" id="{A6E43C1D-36E1-A348-8927-8354A72C21F6}"/>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2374970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No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731520"/>
          </a:xfrm>
        </p:spPr>
        <p:txBody>
          <a:bodyPr vert="horz" lIns="91440" tIns="45720" rIns="91440" bIns="45720" rtlCol="0" anchor="t" anchorCtr="0">
            <a:noAutofit/>
          </a:bodyPr>
          <a:lstStyle>
            <a:lvl1pPr>
              <a:lnSpc>
                <a:spcPct val="100000"/>
              </a:lnSpc>
              <a:defRPr lang="en-US" sz="2800"/>
            </a:lvl1pPr>
          </a:lstStyle>
          <a:p>
            <a:pPr lvl="0"/>
            <a:r>
              <a:rPr lang="en-US"/>
              <a:t>Click to add title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71600"/>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764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731520"/>
          </a:xfrm>
        </p:spPr>
        <p:txBody>
          <a:bodyPr vert="horz" lIns="91440" tIns="45720" rIns="91440" bIns="45720" rtlCol="0" anchor="t" anchorCtr="0">
            <a:noAutofit/>
          </a:bodyPr>
          <a:lstStyle>
            <a:lvl1pPr>
              <a:lnSpc>
                <a:spcPct val="100000"/>
              </a:lnSpc>
              <a:defRPr lang="en-US" sz="2800"/>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71600"/>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1096841"/>
          </a:xfrm>
        </p:spPr>
        <p:txBody>
          <a:bodyPr vert="horz" lIns="91440" tIns="45720" rIns="91440" bIns="45720" rtlCol="0" anchor="t" anchorCtr="0">
            <a:noAutofit/>
          </a:bodyPr>
          <a:lstStyle>
            <a:lvl1pPr>
              <a:lnSpc>
                <a:spcPct val="100000"/>
              </a:lnSpc>
              <a:defRPr lang="en-US" sz="2800"/>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6" y="1909238"/>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1672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506086"/>
            <a:ext cx="4023360" cy="4527549"/>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506086"/>
            <a:ext cx="4023360" cy="4527549"/>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909238"/>
            <a:ext cx="4023360" cy="4105740"/>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909238"/>
            <a:ext cx="4023360" cy="4105740"/>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47472"/>
            <a:ext cx="8311896" cy="1094471"/>
          </a:xfrm>
        </p:spPr>
        <p:txBody>
          <a:bodyPr vert="horz" lIns="91440" tIns="45720" rIns="91440" bIns="45720" rtlCol="0" anchor="t" anchorCtr="0">
            <a:noAutofit/>
          </a:bodyPr>
          <a:lstStyle>
            <a:lvl1pPr>
              <a:lnSpc>
                <a:spcPct val="100000"/>
              </a:lnSpc>
              <a:defRPr lang="en-US" sz="2800"/>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74904" y="350446"/>
            <a:ext cx="7260336"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371389"/>
            <a:ext cx="7260336"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32459" y="6232150"/>
            <a:ext cx="352985" cy="374396"/>
          </a:xfrm>
          <a:prstGeom prst="rect">
            <a:avLst/>
          </a:prstGeom>
        </p:spPr>
        <p:txBody>
          <a:bodyPr vert="horz" lIns="91440" tIns="45720" rIns="91440" bIns="45720" rtlCol="0" anchor="ctr"/>
          <a:lstStyle>
            <a:lvl1pPr algn="r">
              <a:defRPr sz="800" b="0" i="0">
                <a:solidFill>
                  <a:schemeClr val="accent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12" name="Primary-Client-Logo">
            <a:extLst>
              <a:ext uri="{FF2B5EF4-FFF2-40B4-BE49-F238E27FC236}">
                <a16:creationId xmlns:a16="http://schemas.microsoft.com/office/drawing/2014/main" id="{D794EC31-BAF9-C540-98E6-E49EE00037EC}"/>
              </a:ext>
            </a:extLst>
          </p:cNvPr>
          <p:cNvSpPr/>
          <p:nvPr userDrawn="1"/>
        </p:nvSpPr>
        <p:spPr>
          <a:xfrm>
            <a:off x="457201" y="625267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AAEA5D6C-E58C-4647-6879-F467087EB721}"/>
              </a:ext>
            </a:extLst>
          </p:cNvPr>
          <p:cNvSpPr txBox="1"/>
          <p:nvPr userDrawn="1"/>
        </p:nvSpPr>
        <p:spPr>
          <a:xfrm>
            <a:off x="822959" y="6191510"/>
            <a:ext cx="5293361" cy="338554"/>
          </a:xfrm>
          <a:prstGeom prst="rect">
            <a:avLst/>
          </a:prstGeom>
          <a:noFill/>
        </p:spPr>
        <p:txBody>
          <a:bodyPr wrap="square" rtlCol="0">
            <a:spAutoFit/>
          </a:body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 Proprietary information of UnitedHealth Group. </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Do not distribute or reproduce without express permission of UnitedHealth Group.</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66" r:id="rId3"/>
    <p:sldLayoutId id="2147483684" r:id="rId4"/>
    <p:sldLayoutId id="2147483701" r:id="rId5"/>
    <p:sldLayoutId id="2147483688" r:id="rId6"/>
    <p:sldLayoutId id="2147483698" r:id="rId7"/>
    <p:sldLayoutId id="2147483685" r:id="rId8"/>
    <p:sldLayoutId id="2147483689" r:id="rId9"/>
    <p:sldLayoutId id="2147483662" r:id="rId10"/>
    <p:sldLayoutId id="2147483663" r:id="rId11"/>
    <p:sldLayoutId id="2147483678" r:id="rId12"/>
    <p:sldLayoutId id="2147483700" r:id="rId13"/>
    <p:sldLayoutId id="2147483677" r:id="rId14"/>
    <p:sldLayoutId id="2147483676" r:id="rId15"/>
    <p:sldLayoutId id="2147483690" r:id="rId16"/>
    <p:sldLayoutId id="2147483679" r:id="rId17"/>
    <p:sldLayoutId id="2147483691" r:id="rId18"/>
    <p:sldLayoutId id="2147483650" r:id="rId19"/>
    <p:sldLayoutId id="2147483692" r:id="rId20"/>
    <p:sldLayoutId id="2147483667" r:id="rId21"/>
    <p:sldLayoutId id="2147483693" r:id="rId22"/>
    <p:sldLayoutId id="2147483675" r:id="rId23"/>
    <p:sldLayoutId id="2147483695" r:id="rId24"/>
    <p:sldLayoutId id="2147483687" r:id="rId25"/>
    <p:sldLayoutId id="2147483686" r:id="rId26"/>
    <p:sldLayoutId id="2147483696" r:id="rId27"/>
  </p:sldLayoutIdLst>
  <p:transition/>
  <p:hf hdr="0" ftr="0"/>
  <p:txStyles>
    <p:titleStyle>
      <a:lvl1pPr algn="l" defTabSz="685750"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3932" userDrawn="1">
          <p15:clr>
            <a:srgbClr val="F26B43"/>
          </p15:clr>
        </p15:guide>
        <p15:guide id="6" pos="5472" userDrawn="1">
          <p15:clr>
            <a:srgbClr val="F26B43"/>
          </p15:clr>
        </p15:guide>
        <p15:guide id="7" orient="horz" pos="4070" userDrawn="1">
          <p15:clr>
            <a:srgbClr val="F26B43"/>
          </p15:clr>
        </p15:guide>
        <p15:guide id="8" pos="951" userDrawn="1">
          <p15:clr>
            <a:srgbClr val="F26B43"/>
          </p15:clr>
        </p15:guide>
        <p15:guide id="9" pos="1043" userDrawn="1">
          <p15:clr>
            <a:srgbClr val="F26B43"/>
          </p15:clr>
        </p15:guide>
        <p15:guide id="10" pos="1704" userDrawn="1">
          <p15:clr>
            <a:srgbClr val="F26B43"/>
          </p15:clr>
        </p15:guide>
        <p15:guide id="11" pos="1796" userDrawn="1">
          <p15:clr>
            <a:srgbClr val="F26B43"/>
          </p15:clr>
        </p15:guide>
        <p15:guide id="12" pos="2459" userDrawn="1">
          <p15:clr>
            <a:srgbClr val="F26B43"/>
          </p15:clr>
        </p15:guide>
        <p15:guide id="13" pos="2548" userDrawn="1">
          <p15:clr>
            <a:srgbClr val="F26B43"/>
          </p15:clr>
        </p15:guide>
        <p15:guide id="14" pos="3212" userDrawn="1">
          <p15:clr>
            <a:srgbClr val="F26B43"/>
          </p15:clr>
        </p15:guide>
        <p15:guide id="15" pos="3303" userDrawn="1">
          <p15:clr>
            <a:srgbClr val="F26B43"/>
          </p15:clr>
        </p15:guide>
        <p15:guide id="16" pos="3964" userDrawn="1">
          <p15:clr>
            <a:srgbClr val="F26B43"/>
          </p15:clr>
        </p15:guide>
        <p15:guide id="17" pos="4056" userDrawn="1">
          <p15:clr>
            <a:srgbClr val="F26B43"/>
          </p15:clr>
        </p15:guide>
        <p15:guide id="18" pos="4719" userDrawn="1">
          <p15:clr>
            <a:srgbClr val="F26B43"/>
          </p15:clr>
        </p15:guide>
        <p15:guide id="19" pos="4811" userDrawn="1">
          <p15:clr>
            <a:srgbClr val="F26B43"/>
          </p15:clr>
        </p15:guide>
        <p15:guide id="20" orient="horz" pos="288" userDrawn="1">
          <p15:clr>
            <a:srgbClr val="F26B43"/>
          </p15:clr>
        </p15:guide>
        <p15:guide id="21" orient="horz" pos="988" userDrawn="1">
          <p15:clr>
            <a:srgbClr val="F26B43"/>
          </p15:clr>
        </p15:guide>
        <p15:guide id="22" orient="horz" pos="4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49.sv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4.svg"/><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57.png"/><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4.svg"/></Relationships>
</file>

<file path=ppt/slides/_rels/slide48.xml.rels><?xml version="1.0" encoding="UTF-8" standalone="yes"?>
<Relationships xmlns="http://schemas.openxmlformats.org/package/2006/relationships"><Relationship Id="rId3" Type="http://schemas.openxmlformats.org/officeDocument/2006/relationships/hyperlink" Target="https://ucop.zoom.us/j/92887245452?pwd=ItCbtAzKGJTSFnPY0V0tYELnEuWPmF.1&amp;from=addon"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hyperlink" Target="https://bit.ly/RASCMedicareMonthly" TargetMode="External"/><Relationship Id="rId4" Type="http://schemas.openxmlformats.org/officeDocument/2006/relationships/hyperlink" Target="https://bit.ly/RASCWeeklyMedicare"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BB201-90FE-8A37-765C-CF4CE5E7E304}"/>
              </a:ext>
            </a:extLst>
          </p:cNvPr>
          <p:cNvSpPr txBox="1"/>
          <p:nvPr/>
        </p:nvSpPr>
        <p:spPr>
          <a:xfrm>
            <a:off x="7176831" y="6312943"/>
            <a:ext cx="1659835" cy="338554"/>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800">
                <a:solidFill>
                  <a:schemeClr val="tx2"/>
                </a:solidFill>
              </a:rPr>
              <a:t>P2230200</a:t>
            </a:r>
          </a:p>
          <a:p>
            <a:pPr algn="r"/>
            <a:r>
              <a:rPr lang="en-US" sz="800">
                <a:solidFill>
                  <a:schemeClr val="tx2"/>
                </a:solidFill>
              </a:rPr>
              <a:t>Y0066_P2230200_070325_M</a:t>
            </a:r>
          </a:p>
        </p:txBody>
      </p:sp>
      <p:sp>
        <p:nvSpPr>
          <p:cNvPr id="14" name="Title 3">
            <a:extLst>
              <a:ext uri="{FF2B5EF4-FFF2-40B4-BE49-F238E27FC236}">
                <a16:creationId xmlns:a16="http://schemas.microsoft.com/office/drawing/2014/main" id="{07CD0F9D-0B54-F3D6-7AE1-14B5D1D2BD99}"/>
              </a:ext>
            </a:extLst>
          </p:cNvPr>
          <p:cNvSpPr txBox="1"/>
          <p:nvPr/>
        </p:nvSpPr>
        <p:spPr>
          <a:xfrm>
            <a:off x="303601" y="204674"/>
            <a:ext cx="4176583" cy="1200329"/>
          </a:xfrm>
          <a:prstGeom prst="rect">
            <a:avLst/>
          </a:prstGeom>
        </p:spPr>
        <p:txBody>
          <a:bodyPr vert="horz" wrap="square" lIns="91440" tIns="45720" rIns="91440" bIns="45720" rtlCol="0" anchor="t" anchorCtr="0">
            <a:spAutoFit/>
          </a:bodyPr>
          <a:lstStyle>
            <a:defPPr>
              <a:defRPr lang="en-US"/>
            </a:defPPr>
            <a:lvl1pPr marL="0" algn="l" defTabSz="685750" rtl="0" eaLnBrk="1" latinLnBrk="0" hangingPunct="1">
              <a:lnSpc>
                <a:spcPct val="100000"/>
              </a:lnSpc>
              <a:spcBef>
                <a:spcPct val="0"/>
              </a:spcBef>
              <a:buNone/>
              <a:defRPr sz="3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dirty="0">
                <a:latin typeface="Georgia" panose="02040502050405020303" pitchFamily="18" charset="0"/>
              </a:rPr>
              <a:t>Looking forward</a:t>
            </a:r>
            <a:br>
              <a:rPr lang="en-US" sz="3600" dirty="0">
                <a:latin typeface="Georgia" panose="02040502050405020303" pitchFamily="18" charset="0"/>
              </a:rPr>
            </a:br>
            <a:r>
              <a:rPr lang="en-US" sz="3600" dirty="0">
                <a:latin typeface="Georgia" panose="02040502050405020303" pitchFamily="18" charset="0"/>
              </a:rPr>
              <a:t>to what’s ahead</a:t>
            </a:r>
          </a:p>
        </p:txBody>
      </p:sp>
      <p:sp>
        <p:nvSpPr>
          <p:cNvPr id="15" name="Title 3">
            <a:extLst>
              <a:ext uri="{FF2B5EF4-FFF2-40B4-BE49-F238E27FC236}">
                <a16:creationId xmlns:a16="http://schemas.microsoft.com/office/drawing/2014/main" id="{97EA8018-752F-FE9E-6090-B6D274409411}"/>
              </a:ext>
            </a:extLst>
          </p:cNvPr>
          <p:cNvSpPr txBox="1"/>
          <p:nvPr/>
        </p:nvSpPr>
        <p:spPr>
          <a:xfrm>
            <a:off x="365385" y="2501069"/>
            <a:ext cx="4114798" cy="1200329"/>
          </a:xfrm>
          <a:prstGeom prst="rect">
            <a:avLst/>
          </a:prstGeom>
        </p:spPr>
        <p:txBody>
          <a:bodyPr vert="horz" wrap="square" lIns="91440" tIns="45720" rIns="91440" bIns="45720" rtlCol="0" anchor="t" anchorCtr="0">
            <a:spAutoFit/>
          </a:bodyPr>
          <a:lstStyle>
            <a:defPPr>
              <a:defRPr lang="en-US"/>
            </a:defPPr>
            <a:lvl1pPr marL="0" algn="l" defTabSz="685750" rtl="0" eaLnBrk="1" latinLnBrk="0" hangingPunct="1">
              <a:lnSpc>
                <a:spcPct val="100000"/>
              </a:lnSpc>
              <a:spcBef>
                <a:spcPct val="0"/>
              </a:spcBef>
              <a:buNone/>
              <a:defRPr sz="3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dirty="0">
                <a:latin typeface="Georgia" panose="02040502050405020303" pitchFamily="18" charset="0"/>
              </a:rPr>
              <a:t>more support choosing a plan</a:t>
            </a:r>
          </a:p>
        </p:txBody>
      </p:sp>
      <p:pic>
        <p:nvPicPr>
          <p:cNvPr id="16" name="Graphic 15">
            <a:extLst>
              <a:ext uri="{FF2B5EF4-FFF2-40B4-BE49-F238E27FC236}">
                <a16:creationId xmlns:a16="http://schemas.microsoft.com/office/drawing/2014/main" id="{6332B4F3-D795-A30F-1526-08FD26419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647335"/>
            <a:ext cx="756138" cy="675485"/>
          </a:xfrm>
          <a:prstGeom prst="rect">
            <a:avLst/>
          </a:prstGeom>
        </p:spPr>
      </p:pic>
      <p:pic>
        <p:nvPicPr>
          <p:cNvPr id="3" name="Picture 2" descr="A hand with a finger raised&#10;&#10;AI-generated content may be incorrect.">
            <a:extLst>
              <a:ext uri="{FF2B5EF4-FFF2-40B4-BE49-F238E27FC236}">
                <a16:creationId xmlns:a16="http://schemas.microsoft.com/office/drawing/2014/main" id="{5BBA3737-90F7-0D18-5A39-7AC7CCDCF2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67417" y="548852"/>
            <a:ext cx="4176584" cy="4442427"/>
          </a:xfrm>
          <a:prstGeom prst="rect">
            <a:avLst/>
          </a:prstGeom>
        </p:spPr>
      </p:pic>
      <p:sp>
        <p:nvSpPr>
          <p:cNvPr id="8" name="Graphic 8">
            <a:extLst>
              <a:ext uri="{FF2B5EF4-FFF2-40B4-BE49-F238E27FC236}">
                <a16:creationId xmlns:a16="http://schemas.microsoft.com/office/drawing/2014/main" id="{3D07B26F-7F54-81AE-A311-B2D9F031355C}"/>
              </a:ext>
            </a:extLst>
          </p:cNvPr>
          <p:cNvSpPr/>
          <p:nvPr/>
        </p:nvSpPr>
        <p:spPr>
          <a:xfrm>
            <a:off x="457201" y="625101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56EDB2A6-21E3-2076-F050-9EF3E6093E12}"/>
              </a:ext>
            </a:extLst>
          </p:cNvPr>
          <p:cNvSpPr txBox="1"/>
          <p:nvPr/>
        </p:nvSpPr>
        <p:spPr>
          <a:xfrm>
            <a:off x="706660" y="6197873"/>
            <a:ext cx="7609490" cy="33855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 Proprietary information of UnitedHealth Group. </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 not distribute or reproduce without express permission of UnitedHealth Group.</a:t>
            </a:r>
          </a:p>
        </p:txBody>
      </p:sp>
      <p:sp>
        <p:nvSpPr>
          <p:cNvPr id="4" name="Title 3">
            <a:extLst>
              <a:ext uri="{FF2B5EF4-FFF2-40B4-BE49-F238E27FC236}">
                <a16:creationId xmlns:a16="http://schemas.microsoft.com/office/drawing/2014/main" id="{CB70349F-8543-CFDC-55CA-CCE3D6AE1B3A}"/>
              </a:ext>
            </a:extLst>
          </p:cNvPr>
          <p:cNvSpPr>
            <a:spLocks noGrp="1"/>
          </p:cNvSpPr>
          <p:nvPr>
            <p:ph type="ctrTitle"/>
          </p:nvPr>
        </p:nvSpPr>
        <p:spPr>
          <a:xfrm>
            <a:off x="457200" y="-237157"/>
            <a:ext cx="6227505" cy="237157"/>
          </a:xfrm>
        </p:spPr>
        <p:txBody>
          <a:bodyPr vert="horz" lIns="91440" tIns="45720" rIns="91440" bIns="45720" rtlCol="0" anchor="b" anchorCtr="0">
            <a:noAutofit/>
          </a:bodyPr>
          <a:lstStyle/>
          <a:p>
            <a:r>
              <a:rPr lang="en-US" sz="800" b="0">
                <a:solidFill>
                  <a:schemeClr val="bg1"/>
                </a:solidFill>
              </a:rPr>
              <a:t>Looking forward to what’s ahead – full case</a:t>
            </a:r>
            <a:endParaRPr lang="en-US" sz="800" b="0"/>
          </a:p>
        </p:txBody>
      </p:sp>
      <p:sp>
        <p:nvSpPr>
          <p:cNvPr id="10" name="TextBox 9">
            <a:extLst>
              <a:ext uri="{FF2B5EF4-FFF2-40B4-BE49-F238E27FC236}">
                <a16:creationId xmlns:a16="http://schemas.microsoft.com/office/drawing/2014/main" id="{3C85B1AE-1DDE-2FA6-5AEB-B3ECF2F85496}"/>
              </a:ext>
            </a:extLst>
          </p:cNvPr>
          <p:cNvSpPr txBox="1"/>
          <p:nvPr/>
        </p:nvSpPr>
        <p:spPr>
          <a:xfrm>
            <a:off x="365385" y="3977509"/>
            <a:ext cx="5440504" cy="769441"/>
          </a:xfrm>
          <a:prstGeom prst="rect">
            <a:avLst/>
          </a:prstGeom>
          <a:noFill/>
        </p:spPr>
        <p:txBody>
          <a:bodyPr wrap="square">
            <a:spAutoFit/>
          </a:bodyPr>
          <a:lstStyle/>
          <a:p>
            <a:pPr>
              <a:spcBef>
                <a:spcPts val="600"/>
              </a:spcBef>
            </a:pPr>
            <a:r>
              <a:rPr lang="en-US" sz="1600" b="1" dirty="0">
                <a:latin typeface="+mj-lt"/>
              </a:rPr>
              <a:t>University of California (UC) Medicare Choice</a:t>
            </a:r>
          </a:p>
          <a:p>
            <a:pPr marR="0" lvl="0">
              <a:spcBef>
                <a:spcPts val="0"/>
              </a:spcBef>
              <a:spcAft>
                <a:spcPts val="0"/>
              </a:spcAft>
            </a:pPr>
            <a:r>
              <a:rPr lang="en-US" sz="1400" dirty="0">
                <a:effectLst/>
                <a:ea typeface="Calibri" panose="020F0502020204030204" pitchFamily="34" charset="0"/>
              </a:rPr>
              <a:t>A UnitedHealthcare</a:t>
            </a:r>
            <a:r>
              <a:rPr lang="en-US" sz="1400" baseline="30000" dirty="0">
                <a:effectLst/>
                <a:ea typeface="Calibri" panose="020F0502020204030204" pitchFamily="34" charset="0"/>
              </a:rPr>
              <a:t>®</a:t>
            </a:r>
            <a:r>
              <a:rPr lang="en-US" sz="1400" dirty="0">
                <a:effectLst/>
                <a:ea typeface="Calibri" panose="020F0502020204030204" pitchFamily="34" charset="0"/>
              </a:rPr>
              <a:t> Group Medicare Advantage (PPO) plan for Medicare </a:t>
            </a:r>
            <a:r>
              <a:rPr lang="en-US" sz="1400" dirty="0">
                <a:ea typeface="Calibri" panose="020F0502020204030204" pitchFamily="34" charset="0"/>
              </a:rPr>
              <a:t>r</a:t>
            </a:r>
            <a:r>
              <a:rPr lang="en-US" sz="1400" dirty="0">
                <a:effectLst/>
                <a:ea typeface="Calibri" panose="020F0502020204030204" pitchFamily="34" charset="0"/>
              </a:rPr>
              <a:t>etirees living in California </a:t>
            </a:r>
          </a:p>
        </p:txBody>
      </p:sp>
      <p:pic>
        <p:nvPicPr>
          <p:cNvPr id="12" name="Picture 11">
            <a:extLst>
              <a:ext uri="{FF2B5EF4-FFF2-40B4-BE49-F238E27FC236}">
                <a16:creationId xmlns:a16="http://schemas.microsoft.com/office/drawing/2014/main" id="{CA5EF924-7019-74D7-8685-C94E3DDD055E}"/>
              </a:ext>
            </a:extLst>
          </p:cNvPr>
          <p:cNvPicPr>
            <a:picLocks noChangeAspect="1"/>
          </p:cNvPicPr>
          <p:nvPr/>
        </p:nvPicPr>
        <p:blipFill>
          <a:blip r:embed="rId6"/>
          <a:stretch>
            <a:fillRect/>
          </a:stretch>
        </p:blipFill>
        <p:spPr>
          <a:xfrm>
            <a:off x="7379712" y="5210665"/>
            <a:ext cx="1159711" cy="573190"/>
          </a:xfrm>
          <a:prstGeom prst="rect">
            <a:avLst/>
          </a:prstGeom>
        </p:spPr>
      </p:pic>
    </p:spTree>
    <p:extLst>
      <p:ext uri="{BB962C8B-B14F-4D97-AF65-F5344CB8AC3E}">
        <p14:creationId xmlns:p14="http://schemas.microsoft.com/office/powerpoint/2010/main" val="3204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25AC4D-D787-9AF8-D805-82BF9E9CFE49}"/>
              </a:ext>
            </a:extLst>
          </p:cNvPr>
          <p:cNvSpPr/>
          <p:nvPr/>
        </p:nvSpPr>
        <p:spPr>
          <a:xfrm>
            <a:off x="5860111" y="0"/>
            <a:ext cx="328388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2" name="Title 1">
            <a:extLst>
              <a:ext uri="{FF2B5EF4-FFF2-40B4-BE49-F238E27FC236}">
                <a16:creationId xmlns:a16="http://schemas.microsoft.com/office/drawing/2014/main" id="{6B681B6D-1C09-A92F-CD6A-73CFA5F0DC76}"/>
              </a:ext>
            </a:extLst>
          </p:cNvPr>
          <p:cNvSpPr>
            <a:spLocks noGrp="1"/>
          </p:cNvSpPr>
          <p:nvPr>
            <p:ph type="title"/>
          </p:nvPr>
        </p:nvSpPr>
        <p:spPr>
          <a:xfrm>
            <a:off x="374906" y="347472"/>
            <a:ext cx="7260971" cy="312817"/>
          </a:xfrm>
        </p:spPr>
        <p:txBody>
          <a:bodyPr/>
          <a:lstStyle/>
          <a:p>
            <a:pPr>
              <a:spcBef>
                <a:spcPts val="600"/>
              </a:spcBef>
              <a:spcAft>
                <a:spcPts val="600"/>
              </a:spcAft>
            </a:pPr>
            <a:r>
              <a:rPr lang="en-US" sz="1200" dirty="0"/>
              <a:t>UC Medicare Choice PPO Plan</a:t>
            </a:r>
            <a:endParaRPr lang="en-US" dirty="0"/>
          </a:p>
        </p:txBody>
      </p:sp>
      <p:sp>
        <p:nvSpPr>
          <p:cNvPr id="4" name="Slide Number Placeholder 3">
            <a:extLst>
              <a:ext uri="{FF2B5EF4-FFF2-40B4-BE49-F238E27FC236}">
                <a16:creationId xmlns:a16="http://schemas.microsoft.com/office/drawing/2014/main" id="{0AE6443A-E0B5-4EEF-EE09-D2C69ACEF3B3}"/>
              </a:ext>
            </a:extLst>
          </p:cNvPr>
          <p:cNvSpPr>
            <a:spLocks noGrp="1"/>
          </p:cNvSpPr>
          <p:nvPr>
            <p:ph type="sldNum" sz="quarter" idx="12"/>
          </p:nvPr>
        </p:nvSpPr>
        <p:spPr/>
        <p:txBody>
          <a:bodyPr/>
          <a:lstStyle/>
          <a:p>
            <a:fld id="{66DE20E4-D496-034F-914D-F7F15B93E95B}" type="slidenum">
              <a:rPr lang="en-US" smtClean="0"/>
              <a:t>10</a:t>
            </a:fld>
            <a:endParaRPr lang="en-US"/>
          </a:p>
        </p:txBody>
      </p:sp>
      <p:sp>
        <p:nvSpPr>
          <p:cNvPr id="3" name="Content Placeholder 2">
            <a:extLst>
              <a:ext uri="{FF2B5EF4-FFF2-40B4-BE49-F238E27FC236}">
                <a16:creationId xmlns:a16="http://schemas.microsoft.com/office/drawing/2014/main" id="{761E604C-4CE6-57B7-EC68-183C0A4FF2D9}"/>
              </a:ext>
            </a:extLst>
          </p:cNvPr>
          <p:cNvSpPr>
            <a:spLocks noGrp="1"/>
          </p:cNvSpPr>
          <p:nvPr>
            <p:ph type="body" sz="quarter" idx="13"/>
          </p:nvPr>
        </p:nvSpPr>
        <p:spPr>
          <a:xfrm>
            <a:off x="374906" y="2160400"/>
            <a:ext cx="4197094" cy="301622"/>
          </a:xfrm>
        </p:spPr>
        <p:txBody>
          <a:bodyPr/>
          <a:lstStyle/>
          <a:p>
            <a:pPr marL="0" indent="0">
              <a:lnSpc>
                <a:spcPct val="100000"/>
              </a:lnSpc>
              <a:buNone/>
            </a:pPr>
            <a:r>
              <a:rPr lang="en-US"/>
              <a:t>Even though you are not required to see a network provider, they may already be part of our network.</a:t>
            </a:r>
          </a:p>
        </p:txBody>
      </p:sp>
      <p:sp>
        <p:nvSpPr>
          <p:cNvPr id="8" name="Title 1">
            <a:extLst>
              <a:ext uri="{FF2B5EF4-FFF2-40B4-BE49-F238E27FC236}">
                <a16:creationId xmlns:a16="http://schemas.microsoft.com/office/drawing/2014/main" id="{D27FFEE9-39E8-CCC0-9A0C-89E3B691D078}"/>
              </a:ext>
            </a:extLst>
          </p:cNvPr>
          <p:cNvSpPr txBox="1"/>
          <p:nvPr/>
        </p:nvSpPr>
        <p:spPr>
          <a:xfrm>
            <a:off x="374905" y="660289"/>
            <a:ext cx="499808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a:t>Freedom to see </a:t>
            </a:r>
            <a:br>
              <a:rPr lang="en-US"/>
            </a:br>
            <a:r>
              <a:rPr lang="en-US"/>
              <a:t>any provider who </a:t>
            </a:r>
            <a:br>
              <a:rPr lang="en-US"/>
            </a:br>
            <a:r>
              <a:rPr lang="en-US"/>
              <a:t>accepts Medicare</a:t>
            </a:r>
          </a:p>
        </p:txBody>
      </p:sp>
      <p:sp>
        <p:nvSpPr>
          <p:cNvPr id="16" name="TextBox 15">
            <a:extLst>
              <a:ext uri="{FF2B5EF4-FFF2-40B4-BE49-F238E27FC236}">
                <a16:creationId xmlns:a16="http://schemas.microsoft.com/office/drawing/2014/main" id="{0D903BDF-2E6F-129B-470F-53E0004254C6}"/>
              </a:ext>
            </a:extLst>
          </p:cNvPr>
          <p:cNvSpPr txBox="1"/>
          <p:nvPr/>
        </p:nvSpPr>
        <p:spPr>
          <a:xfrm>
            <a:off x="6088913" y="2659874"/>
            <a:ext cx="2696532" cy="238526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900"/>
              </a:spcAft>
            </a:pPr>
            <a:r>
              <a:rPr lang="en-US" sz="1400" b="1" dirty="0"/>
              <a:t>Support you can count on </a:t>
            </a:r>
            <a:endParaRPr lang="en-US" sz="1400" dirty="0"/>
          </a:p>
          <a:p>
            <a:pPr marL="0" indent="0">
              <a:lnSpc>
                <a:spcPct val="100000"/>
              </a:lnSpc>
              <a:spcAft>
                <a:spcPts val="900"/>
              </a:spcAft>
              <a:buNone/>
            </a:pPr>
            <a:r>
              <a:rPr lang="en-US" sz="1200" dirty="0"/>
              <a:t>With this plan, you pay the same share of cost in and out-of-network as long as the provider is eligible to participate in the Medicare Program.  </a:t>
            </a:r>
          </a:p>
          <a:p>
            <a:pPr marL="0" indent="0">
              <a:lnSpc>
                <a:spcPct val="100000"/>
              </a:lnSpc>
              <a:spcAft>
                <a:spcPts val="900"/>
              </a:spcAft>
              <a:buNone/>
            </a:pPr>
            <a:r>
              <a:rPr lang="en-US" sz="1200" b="1" dirty="0"/>
              <a:t>If your provider is in our network, they must accept this plan if you are an existing patient. If your provider is out-of-network, they may choose not to treat you unless it is an emergency.</a:t>
            </a:r>
            <a:r>
              <a:rPr lang="en-US" sz="1200" dirty="0"/>
              <a:t> </a:t>
            </a:r>
          </a:p>
        </p:txBody>
      </p:sp>
      <p:sp>
        <p:nvSpPr>
          <p:cNvPr id="6" name="TextBox 5">
            <a:extLst>
              <a:ext uri="{FF2B5EF4-FFF2-40B4-BE49-F238E27FC236}">
                <a16:creationId xmlns:a16="http://schemas.microsoft.com/office/drawing/2014/main" id="{174CF12F-700F-9115-28B6-FCBBC5479B4E}"/>
              </a:ext>
            </a:extLst>
          </p:cNvPr>
          <p:cNvSpPr txBox="1"/>
          <p:nvPr/>
        </p:nvSpPr>
        <p:spPr>
          <a:xfrm>
            <a:off x="374903" y="2893469"/>
            <a:ext cx="4104947" cy="1071062"/>
          </a:xfrm>
          <a:prstGeom prst="rect">
            <a:avLst/>
          </a:prstGeom>
          <a:solidFill>
            <a:schemeClr val="bg2"/>
          </a:solidFill>
        </p:spPr>
        <p:txBody>
          <a:bodyPr wrap="square" lIns="164592" tIns="164592" rIns="164592" bIns="164592">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t>To find out, search our online Provider Directory at </a:t>
            </a:r>
            <a:r>
              <a:rPr lang="en-US" sz="1200" b="1" dirty="0"/>
              <a:t>retiree.uhc.com/UC </a:t>
            </a:r>
            <a:r>
              <a:rPr lang="en-US" sz="1200" dirty="0"/>
              <a:t>or call UnitedHealthcare Customer Service </a:t>
            </a:r>
            <a:r>
              <a:rPr lang="en-US" sz="1200" b="1" dirty="0"/>
              <a:t>1-866-887-9533, </a:t>
            </a:r>
            <a:r>
              <a:rPr lang="en-US" sz="1200" dirty="0"/>
              <a:t>TTY </a:t>
            </a:r>
            <a:r>
              <a:rPr lang="en-US" sz="1200" b="1" dirty="0"/>
              <a:t>711, </a:t>
            </a:r>
            <a:r>
              <a:rPr lang="en-US" sz="1200" dirty="0"/>
              <a:t>8 a.m.–8 p.m. local time, Monday–Friday.</a:t>
            </a:r>
          </a:p>
        </p:txBody>
      </p:sp>
      <p:pic>
        <p:nvPicPr>
          <p:cNvPr id="10" name="Picture 9" descr="A computer monitor and stethoscope&#10;&#10;AI-generated content may be incorrect.">
            <a:extLst>
              <a:ext uri="{FF2B5EF4-FFF2-40B4-BE49-F238E27FC236}">
                <a16:creationId xmlns:a16="http://schemas.microsoft.com/office/drawing/2014/main" id="{D96F7FD2-51F1-47BC-F7C5-2DFE87C53A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1304" y="0"/>
            <a:ext cx="3282696" cy="2462022"/>
          </a:xfrm>
          <a:prstGeom prst="rect">
            <a:avLst/>
          </a:prstGeom>
        </p:spPr>
      </p:pic>
    </p:spTree>
    <p:extLst>
      <p:ext uri="{BB962C8B-B14F-4D97-AF65-F5344CB8AC3E}">
        <p14:creationId xmlns:p14="http://schemas.microsoft.com/office/powerpoint/2010/main" val="2012031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B118E5-22FC-3449-5B11-DDD2A432B94C}"/>
              </a:ext>
            </a:extLst>
          </p:cNvPr>
          <p:cNvSpPr>
            <a:spLocks noGrp="1"/>
          </p:cNvSpPr>
          <p:nvPr>
            <p:ph type="title"/>
          </p:nvPr>
        </p:nvSpPr>
        <p:spPr/>
        <p:txBody>
          <a:bodyPr/>
          <a:lstStyle/>
          <a:p>
            <a:r>
              <a:rPr lang="en-US" dirty="0">
                <a:solidFill>
                  <a:srgbClr val="002677"/>
                </a:solidFill>
              </a:rPr>
              <a:t>UC Medicare Choice Plan Design –            2026 Benefit Changes</a:t>
            </a:r>
            <a:endParaRPr lang="en-US" dirty="0"/>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72579"/>
            <a:ext cx="352985" cy="377952"/>
          </a:xfrm>
        </p:spPr>
        <p:txBody>
          <a:bodyPr/>
          <a:lstStyle/>
          <a:p>
            <a:fld id="{66DE20E4-D496-034F-914D-F7F15B93E95B}" type="slidenum">
              <a:rPr lang="en-US" smtClean="0"/>
              <a:t>11</a:t>
            </a:fld>
            <a:endParaRPr lang="en-US"/>
          </a:p>
        </p:txBody>
      </p:sp>
      <p:sp>
        <p:nvSpPr>
          <p:cNvPr id="8" name="Text Placeholder 7">
            <a:extLst>
              <a:ext uri="{FF2B5EF4-FFF2-40B4-BE49-F238E27FC236}">
                <a16:creationId xmlns:a16="http://schemas.microsoft.com/office/drawing/2014/main" id="{E8E68750-01D0-2CFE-12B6-CD7C7EFB6D4A}"/>
              </a:ext>
            </a:extLst>
          </p:cNvPr>
          <p:cNvSpPr>
            <a:spLocks noGrp="1"/>
          </p:cNvSpPr>
          <p:nvPr>
            <p:ph type="body" sz="quarter" idx="13"/>
          </p:nvPr>
        </p:nvSpPr>
        <p:spPr>
          <a:xfrm>
            <a:off x="496181" y="5203152"/>
            <a:ext cx="8074552" cy="480822"/>
          </a:xfrm>
        </p:spPr>
        <p:txBody>
          <a:bodyPr/>
          <a:lstStyle/>
          <a:p>
            <a:r>
              <a:rPr lang="en-US" sz="1000" dirty="0">
                <a:solidFill>
                  <a:schemeClr val="tx2"/>
                </a:solidFill>
              </a:rPr>
              <a:t>*Since Part B drugs are covered under the medical plan, the $1,500 medical OOPM would apply. Part B chemotherapy drugs and vaccines would continue to be covered at a $0 Copay.</a:t>
            </a:r>
          </a:p>
          <a:p>
            <a:br>
              <a:rPr lang="en-US" dirty="0">
                <a:solidFill>
                  <a:schemeClr val="tx2"/>
                </a:solidFill>
              </a:rPr>
            </a:br>
            <a:endParaRPr lang="en-US" dirty="0">
              <a:solidFill>
                <a:schemeClr val="tx2"/>
              </a:solidFill>
            </a:endParaRP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nvGraphicFramePr>
        <p:xfrm>
          <a:off x="496181" y="1575441"/>
          <a:ext cx="8231759" cy="2935224"/>
        </p:xfrm>
        <a:graphic>
          <a:graphicData uri="http://schemas.openxmlformats.org/drawingml/2006/table">
            <a:tbl>
              <a:tblPr firstRow="1" bandRow="1">
                <a:solidFill>
                  <a:schemeClr val="accent3"/>
                </a:solidFill>
                <a:tableStyleId>{8EC20E35-A176-4012-BC5E-935CFFF8708E}</a:tableStyleId>
              </a:tblPr>
              <a:tblGrid>
                <a:gridCol w="3094074">
                  <a:extLst>
                    <a:ext uri="{9D8B030D-6E8A-4147-A177-3AD203B41FA5}">
                      <a16:colId xmlns:a16="http://schemas.microsoft.com/office/drawing/2014/main" val="3182325754"/>
                    </a:ext>
                  </a:extLst>
                </a:gridCol>
                <a:gridCol w="2686493">
                  <a:extLst>
                    <a:ext uri="{9D8B030D-6E8A-4147-A177-3AD203B41FA5}">
                      <a16:colId xmlns:a16="http://schemas.microsoft.com/office/drawing/2014/main" val="1083103003"/>
                    </a:ext>
                  </a:extLst>
                </a:gridCol>
                <a:gridCol w="2451192">
                  <a:extLst>
                    <a:ext uri="{9D8B030D-6E8A-4147-A177-3AD203B41FA5}">
                      <a16:colId xmlns:a16="http://schemas.microsoft.com/office/drawing/2014/main" val="1578992995"/>
                    </a:ext>
                  </a:extLst>
                </a:gridCol>
              </a:tblGrid>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bg1"/>
                          </a:solidFill>
                          <a:effectLst/>
                          <a:latin typeface="+mn-lt"/>
                          <a:ea typeface="Calibri" panose="020F0502020204030204"/>
                          <a:cs typeface="Times New Roman"/>
                        </a:rPr>
                        <a:t>Medical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635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Current Benefits</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6350" marR="0" indent="0" algn="l" defTabSz="914377" rtl="0" eaLnBrk="1" latinLnBrk="0" hangingPunct="1">
                        <a:lnSpc>
                          <a:spcPct val="100000"/>
                        </a:lnSpc>
                        <a:spcBef>
                          <a:spcPct val="0"/>
                        </a:spcBef>
                        <a:spcAft>
                          <a:spcPct val="0"/>
                        </a:spcAft>
                        <a:tabLst>
                          <a:tab pos="209550" algn="l"/>
                        </a:tabLst>
                      </a:pPr>
                      <a:r>
                        <a:rPr lang="en-US" sz="1200" kern="1200" dirty="0">
                          <a:solidFill>
                            <a:schemeClr val="tx1"/>
                          </a:solidFill>
                          <a:effectLst/>
                          <a:latin typeface="+mn-lt"/>
                          <a:ea typeface="Calibri" panose="020F0502020204030204"/>
                          <a:cs typeface="Times New Roman"/>
                        </a:rPr>
                        <a:t>2026 Benefits</a:t>
                      </a: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58504681"/>
                  </a:ext>
                </a:extLst>
              </a:tr>
              <a:tr h="41148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b="1" kern="1200" dirty="0">
                          <a:solidFill>
                            <a:schemeClr val="accent1"/>
                          </a:solidFill>
                          <a:effectLst/>
                          <a:latin typeface="Arial" panose="020B0604020202020204" pitchFamily="34" charset="0"/>
                          <a:ea typeface="Calibri" panose="020F0502020204030204"/>
                          <a:cs typeface="Arial" panose="020B0604020202020204" pitchFamily="34" charset="0"/>
                        </a:rPr>
                        <a:t>Hospital inpatient stay</a:t>
                      </a:r>
                    </a:p>
                  </a:txBody>
                  <a:tcPr marT="27432" marB="27432"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$250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$350 copay</a:t>
                      </a:r>
                    </a:p>
                  </a:txBody>
                  <a:tcPr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3452444"/>
                  </a:ext>
                </a:extLst>
              </a:tr>
              <a:tr h="411480">
                <a:tc>
                  <a:txBody>
                    <a:bodyPr/>
                    <a:lstStyle/>
                    <a:p>
                      <a:pPr marL="0" marR="0" lvl="0" algn="l" defTabSz="457200" rtl="0" eaLnBrk="1" latinLnBrk="0" hangingPunct="1">
                        <a:lnSpc>
                          <a:spcPct val="100000"/>
                        </a:lnSpc>
                        <a:spcBef>
                          <a:spcPct val="0"/>
                        </a:spcBef>
                        <a:spcAft>
                          <a:spcPct val="0"/>
                        </a:spcAft>
                      </a:pPr>
                      <a:r>
                        <a:rPr lang="en-US" sz="1200" b="1" kern="1200" dirty="0">
                          <a:solidFill>
                            <a:schemeClr val="accent1"/>
                          </a:solidFill>
                          <a:effectLst/>
                          <a:latin typeface="Arial" panose="020B0604020202020204" pitchFamily="34" charset="0"/>
                          <a:ea typeface="Calibri" panose="020F0502020204030204"/>
                          <a:cs typeface="Arial" panose="020B0604020202020204" pitchFamily="34" charset="0"/>
                        </a:rPr>
                        <a:t>Emergency room</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$65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$100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79904968"/>
                  </a:ext>
                </a:extLst>
              </a:tr>
              <a:tr h="411480">
                <a:tc>
                  <a:txBody>
                    <a:bodyPr/>
                    <a:lstStyle/>
                    <a:p>
                      <a:pPr marL="0" marR="0" lvl="0" algn="l" defTabSz="457200" rtl="0" eaLnBrk="1" latinLnBrk="0" hangingPunct="1">
                        <a:lnSpc>
                          <a:spcPct val="100000"/>
                        </a:lnSpc>
                        <a:spcBef>
                          <a:spcPct val="0"/>
                        </a:spcBef>
                        <a:spcAft>
                          <a:spcPct val="0"/>
                        </a:spcAft>
                      </a:pPr>
                      <a:r>
                        <a:rPr lang="en-US" sz="1200" b="1" kern="1200" dirty="0">
                          <a:solidFill>
                            <a:schemeClr val="accent1"/>
                          </a:solidFill>
                          <a:effectLst/>
                          <a:latin typeface="Arial" panose="020B0604020202020204" pitchFamily="34" charset="0"/>
                          <a:ea typeface="Calibri" panose="020F0502020204030204"/>
                          <a:cs typeface="Arial" panose="020B0604020202020204" pitchFamily="34" charset="0"/>
                        </a:rPr>
                        <a:t>Part B Drugs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$30*</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58860382"/>
                  </a:ext>
                </a:extLst>
              </a:tr>
              <a:tr h="411480">
                <a:tc>
                  <a:txBody>
                    <a:bodyPr/>
                    <a:lstStyle/>
                    <a:p>
                      <a:pPr marL="0" marR="0" lvl="0" algn="l" defTabSz="457200" rtl="0" eaLnBrk="1" latinLnBrk="0" hangingPunct="1">
                        <a:lnSpc>
                          <a:spcPct val="100000"/>
                        </a:lnSpc>
                        <a:spcBef>
                          <a:spcPct val="0"/>
                        </a:spcBef>
                        <a:spcAft>
                          <a:spcPct val="0"/>
                        </a:spcAft>
                      </a:pPr>
                      <a:r>
                        <a:rPr lang="en-US" sz="1200" b="1" kern="1200" dirty="0">
                          <a:solidFill>
                            <a:schemeClr val="accent1"/>
                          </a:solidFill>
                          <a:effectLst/>
                          <a:latin typeface="Arial" panose="020B0604020202020204" pitchFamily="34" charset="0"/>
                          <a:ea typeface="Calibri" panose="020F0502020204030204"/>
                          <a:cs typeface="Arial" panose="020B0604020202020204" pitchFamily="34" charset="0"/>
                        </a:rPr>
                        <a:t>Fitness Benefit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err="1">
                          <a:solidFill>
                            <a:schemeClr val="accent1"/>
                          </a:solidFill>
                          <a:effectLst/>
                          <a:latin typeface="Arial" panose="020B0604020202020204" pitchFamily="34" charset="0"/>
                          <a:ea typeface="Calibri" panose="020F0502020204030204"/>
                          <a:cs typeface="Arial" panose="020B0604020202020204" pitchFamily="34" charset="0"/>
                        </a:rPr>
                        <a:t>SilverSneakers</a:t>
                      </a:r>
                      <a:endParaRPr lang="en-US" sz="1200" dirty="0">
                        <a:solidFill>
                          <a:schemeClr val="accent1"/>
                        </a:solidFill>
                        <a:effectLst/>
                        <a:latin typeface="Arial" panose="020B0604020202020204" pitchFamily="34" charset="0"/>
                        <a:ea typeface="Calibri" panose="020F0502020204030204"/>
                        <a:cs typeface="Arial" panose="020B0604020202020204" pitchFamily="34" charset="0"/>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Renew Active</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95962968"/>
                  </a:ext>
                </a:extLst>
              </a:tr>
              <a:tr h="411480">
                <a:tc>
                  <a:txBody>
                    <a:bodyPr/>
                    <a:lstStyle/>
                    <a:p>
                      <a:pPr marL="0" marR="0" lvl="0" algn="l" defTabSz="457200" rtl="0" eaLnBrk="1" latinLnBrk="0" hangingPunct="1">
                        <a:lnSpc>
                          <a:spcPct val="100000"/>
                        </a:lnSpc>
                        <a:spcBef>
                          <a:spcPct val="0"/>
                        </a:spcBef>
                        <a:spcAft>
                          <a:spcPct val="0"/>
                        </a:spcAft>
                      </a:pPr>
                      <a:r>
                        <a:rPr lang="en-US" sz="1200" b="1" kern="1200" dirty="0">
                          <a:solidFill>
                            <a:schemeClr val="accent1"/>
                          </a:solidFill>
                          <a:effectLst/>
                          <a:latin typeface="Arial" panose="020B0604020202020204" pitchFamily="34" charset="0"/>
                          <a:ea typeface="Calibri" panose="020F0502020204030204"/>
                          <a:cs typeface="Arial" panose="020B0604020202020204" pitchFamily="34" charset="0"/>
                        </a:rPr>
                        <a:t>Personal Emergency Response System </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Covered</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Not Covered</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94228960"/>
                  </a:ext>
                </a:extLst>
              </a:tr>
              <a:tr h="411480">
                <a:tc>
                  <a:txBody>
                    <a:bodyPr/>
                    <a:lstStyle/>
                    <a:p>
                      <a:pPr marL="0" marR="0" lvl="0" algn="l" defTabSz="457200" rtl="0" eaLnBrk="1" latinLnBrk="0" hangingPunct="1">
                        <a:lnSpc>
                          <a:spcPct val="100000"/>
                        </a:lnSpc>
                        <a:spcBef>
                          <a:spcPct val="0"/>
                        </a:spcBef>
                        <a:spcAft>
                          <a:spcPct val="0"/>
                        </a:spcAft>
                      </a:pPr>
                      <a:r>
                        <a:rPr lang="en-US" sz="1200" b="1" kern="1200" dirty="0">
                          <a:solidFill>
                            <a:schemeClr val="accent1"/>
                          </a:solidFill>
                          <a:effectLst/>
                          <a:latin typeface="Arial" panose="020B0604020202020204" pitchFamily="34" charset="0"/>
                          <a:ea typeface="Calibri" panose="020F0502020204030204"/>
                          <a:cs typeface="Arial" panose="020B0604020202020204" pitchFamily="34" charset="0"/>
                        </a:rPr>
                        <a:t>Medicare Prescription Annual Out-of-Pocket Maximum</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$2,000</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dirty="0">
                          <a:solidFill>
                            <a:schemeClr val="accent1"/>
                          </a:solidFill>
                          <a:effectLst/>
                          <a:latin typeface="Arial" panose="020B0604020202020204" pitchFamily="34" charset="0"/>
                          <a:ea typeface="Calibri" panose="020F0502020204030204"/>
                          <a:cs typeface="Arial" panose="020B0604020202020204" pitchFamily="34" charset="0"/>
                        </a:rPr>
                        <a:t>$2,100</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65284313"/>
                  </a:ext>
                </a:extLst>
              </a:tr>
            </a:tbl>
          </a:graphicData>
        </a:graphic>
      </p:graphicFrame>
    </p:spTree>
    <p:extLst>
      <p:ext uri="{BB962C8B-B14F-4D97-AF65-F5344CB8AC3E}">
        <p14:creationId xmlns:p14="http://schemas.microsoft.com/office/powerpoint/2010/main" val="24236066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410344" y="205578"/>
            <a:ext cx="8323312" cy="743571"/>
          </a:xfrm>
        </p:spPr>
        <p:txBody>
          <a:bodyPr/>
          <a:lstStyle/>
          <a:p>
            <a:r>
              <a:rPr lang="en-US" dirty="0"/>
              <a:t>Part D (Prescription Drug) 2026 Benefits – Retail 30-Day Supply</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nvGraphicFramePr>
        <p:xfrm>
          <a:off x="457200" y="1386422"/>
          <a:ext cx="8229600" cy="4379976"/>
        </p:xfrm>
        <a:graphic>
          <a:graphicData uri="http://schemas.openxmlformats.org/drawingml/2006/table">
            <a:tbl>
              <a:tblPr firstRow="1" bandRow="1">
                <a:solidFill>
                  <a:schemeClr val="accent3"/>
                </a:solidFill>
                <a:tableStyleId>{8EC20E35-A176-4012-BC5E-935CFFF8708E}</a:tableStyleId>
              </a:tblPr>
              <a:tblGrid>
                <a:gridCol w="475488">
                  <a:extLst>
                    <a:ext uri="{9D8B030D-6E8A-4147-A177-3AD203B41FA5}">
                      <a16:colId xmlns:a16="http://schemas.microsoft.com/office/drawing/2014/main" val="3182325754"/>
                    </a:ext>
                  </a:extLst>
                </a:gridCol>
                <a:gridCol w="4354929">
                  <a:extLst>
                    <a:ext uri="{9D8B030D-6E8A-4147-A177-3AD203B41FA5}">
                      <a16:colId xmlns:a16="http://schemas.microsoft.com/office/drawing/2014/main" val="1083103003"/>
                    </a:ext>
                  </a:extLst>
                </a:gridCol>
                <a:gridCol w="1616103">
                  <a:extLst>
                    <a:ext uri="{9D8B030D-6E8A-4147-A177-3AD203B41FA5}">
                      <a16:colId xmlns:a16="http://schemas.microsoft.com/office/drawing/2014/main" val="1578992995"/>
                    </a:ext>
                  </a:extLst>
                </a:gridCol>
                <a:gridCol w="1783080">
                  <a:extLst>
                    <a:ext uri="{9D8B030D-6E8A-4147-A177-3AD203B41FA5}">
                      <a16:colId xmlns:a16="http://schemas.microsoft.com/office/drawing/2014/main" val="43797833"/>
                    </a:ext>
                  </a:extLst>
                </a:gridCol>
              </a:tblGrid>
              <a:tr h="457200">
                <a:tc>
                  <a:txBody>
                    <a:bodyPr/>
                    <a:lstStyle/>
                    <a:p>
                      <a:pPr marL="9525" marR="0" indent="0" algn="l" defTabSz="457200" rtl="0" eaLnBrk="1" latinLnBrk="0" hangingPunct="1">
                        <a:lnSpc>
                          <a:spcPct val="100000"/>
                        </a:lnSpc>
                        <a:spcBef>
                          <a:spcPct val="0"/>
                        </a:spcBef>
                        <a:spcAft>
                          <a:spcPct val="0"/>
                        </a:spcAft>
                      </a:pPr>
                      <a:r>
                        <a:rPr lang="en-US" sz="1200" b="1" i="0">
                          <a:solidFill>
                            <a:schemeClr val="bg1"/>
                          </a:solidFill>
                          <a:latin typeface="+mn-lt"/>
                          <a:cs typeface="Arial" panose="020B0604020202020204" pitchFamily="34" charset="0"/>
                        </a:rPr>
                        <a:t>Tier</a:t>
                      </a:r>
                      <a:endParaRPr lang="en-US" sz="1200" b="1" kern="1200">
                        <a:solidFill>
                          <a:schemeClr val="bg1"/>
                        </a:solidFill>
                        <a:effectLst/>
                        <a:latin typeface="+mn-lt"/>
                        <a:ea typeface="Calibri" panose="020F0502020204030204"/>
                        <a:cs typeface="Times New Roman"/>
                      </a:endParaRP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9525" marR="0" lvl="0" indent="0" algn="l" defTabSz="914400" rtl="0" eaLnBrk="1" fontAlgn="auto" latinLnBrk="0" hangingPunct="1">
                        <a:lnSpc>
                          <a:spcPct val="100000"/>
                        </a:lnSpc>
                        <a:spcBef>
                          <a:spcPct val="0"/>
                        </a:spcBef>
                        <a:spcAft>
                          <a:spcPct val="0"/>
                        </a:spcAft>
                        <a:buClrTx/>
                        <a:buSzTx/>
                        <a:buFontTx/>
                        <a:buNone/>
                        <a:defRPr/>
                      </a:pPr>
                      <a:r>
                        <a:rPr lang="en-US" sz="1200" b="1" i="0" cap="none" spc="0">
                          <a:ln>
                            <a:noFill/>
                          </a:ln>
                          <a:solidFill>
                            <a:schemeClr val="bg1"/>
                          </a:solidFill>
                          <a:effectLst/>
                          <a:latin typeface="Arial" panose="020B0604020202020204" pitchFamily="34" charset="0"/>
                          <a:cs typeface="Arial" panose="020B0604020202020204" pitchFamily="34" charset="0"/>
                        </a:rPr>
                        <a:t>Prescription drug type </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gridSpan="2">
                  <a:txBody>
                    <a:bodyPr/>
                    <a:lstStyle/>
                    <a:p>
                      <a:pPr marL="9525" indent="0" algn="l"/>
                      <a:r>
                        <a:rPr lang="en-US" sz="1200" b="1" cap="none" spc="0" dirty="0">
                          <a:ln>
                            <a:noFill/>
                          </a:ln>
                          <a:solidFill>
                            <a:schemeClr val="bg1"/>
                          </a:solidFill>
                          <a:effectLst/>
                        </a:rPr>
                        <a:t>Your costs: Retail 30-day supply*</a:t>
                      </a: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58504681"/>
                  </a:ext>
                </a:extLst>
              </a:tr>
              <a:tr h="41148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27432" marB="27432">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endParaRPr lang="en-US" sz="1200">
                        <a:solidFill>
                          <a:schemeClr val="accent1"/>
                        </a:solidFill>
                        <a:effectLst/>
                        <a:latin typeface="Arial" panose="020B0604020202020204" pitchFamily="34" charset="0"/>
                        <a:ea typeface="Calibri" panose="020F0502020204030204"/>
                        <a:cs typeface="Arial" panose="020B0604020202020204" pitchFamily="34" charset="0"/>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Current Benefits</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10185" algn="l"/>
                        </a:tabLst>
                        <a:defRPr/>
                      </a:pPr>
                      <a:r>
                        <a:rPr lang="en-US" sz="1200" b="1" i="0" dirty="0">
                          <a:solidFill>
                            <a:schemeClr val="tx1"/>
                          </a:solidFill>
                          <a:latin typeface="Arial" panose="020B0604020202020204" pitchFamily="34" charset="0"/>
                          <a:cs typeface="Arial" panose="020B0604020202020204" pitchFamily="34" charset="0"/>
                        </a:rPr>
                        <a:t>2026 Benefits</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3452444"/>
                  </a:ext>
                </a:extLst>
              </a:tr>
              <a:tr h="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b="1" i="0" dirty="0">
                          <a:solidFill>
                            <a:schemeClr val="tx1"/>
                          </a:solidFill>
                          <a:latin typeface="Arial" panose="020B0604020202020204" pitchFamily="34" charset="0"/>
                          <a:cs typeface="Arial" panose="020B0604020202020204" pitchFamily="34" charset="0"/>
                        </a:rPr>
                        <a:t>Preferred Generic </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dirty="0">
                          <a:solidFill>
                            <a:schemeClr val="tx1"/>
                          </a:solidFill>
                          <a:latin typeface="Arial" panose="020B0604020202020204" pitchFamily="34" charset="0"/>
                          <a:cs typeface="Arial" panose="020B0604020202020204" pitchFamily="34" charset="0"/>
                        </a:rPr>
                        <a:t>All covered generic drugs</a:t>
                      </a:r>
                      <a:endParaRPr lang="en-US" sz="1200" dirty="0">
                        <a:solidFill>
                          <a:schemeClr val="accent1"/>
                        </a:solidFill>
                        <a:effectLst/>
                        <a:latin typeface="Arial" panose="020B0604020202020204" pitchFamily="34" charset="0"/>
                        <a:ea typeface="Calibri" panose="020F0502020204030204"/>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23310675"/>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Preferred Brand </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dirty="0">
                          <a:solidFill>
                            <a:schemeClr val="tx1"/>
                          </a:solidFill>
                          <a:latin typeface="Arial" panose="020B0604020202020204" pitchFamily="34" charset="0"/>
                          <a:cs typeface="Arial" panose="020B0604020202020204" pitchFamily="34" charset="0"/>
                        </a:rPr>
                        <a:t>Many common brand-name drugs (preferred brands)</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26079792"/>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i="0" dirty="0">
                          <a:solidFill>
                            <a:schemeClr val="tx1"/>
                          </a:solidFill>
                          <a:latin typeface="Arial" panose="020B0604020202020204" pitchFamily="34" charset="0"/>
                          <a:cs typeface="Arial" panose="020B0604020202020204" pitchFamily="34" charset="0"/>
                        </a:rPr>
                        <a:t>Non-preferred Drug</a:t>
                      </a:r>
                      <a:r>
                        <a:rPr lang="en-US" sz="1200" b="1" i="0" baseline="0" dirty="0">
                          <a:solidFill>
                            <a:schemeClr val="tx1"/>
                          </a:solidFill>
                          <a:latin typeface="Arial" panose="020B0604020202020204" pitchFamily="34" charset="0"/>
                          <a:cs typeface="Arial" panose="020B0604020202020204" pitchFamily="34" charset="0"/>
                        </a:rPr>
                        <a:t> </a:t>
                      </a:r>
                      <a:r>
                        <a:rPr lang="en-US" sz="1200" b="0" i="0" baseline="0" dirty="0">
                          <a:solidFill>
                            <a:schemeClr val="tx1"/>
                          </a:solidFill>
                          <a:latin typeface="Arial" panose="020B0604020202020204" pitchFamily="34" charset="0"/>
                          <a:cs typeface="Arial" panose="020B0604020202020204" pitchFamily="34" charset="0"/>
                        </a:rPr>
                        <a:t> </a:t>
                      </a:r>
                      <a:br>
                        <a:rPr lang="en-US" sz="1200" b="0" i="0" baseline="0" dirty="0">
                          <a:solidFill>
                            <a:schemeClr val="tx1"/>
                          </a:solidFill>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Non-preferred brand-name drugs plus Part D-eligible compound medications</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$45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$100 annual deductible (combined with Tier 4 Specialty), then $45 copay </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79904968"/>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200" b="1" i="0" dirty="0">
                          <a:solidFill>
                            <a:schemeClr val="tx1"/>
                          </a:solidFill>
                          <a:latin typeface="Arial" panose="020B0604020202020204" pitchFamily="34" charset="0"/>
                          <a:cs typeface="Arial" panose="020B0604020202020204" pitchFamily="34" charset="0"/>
                        </a:rPr>
                        <a:t>Specialty Tier</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Unique and/or very-high-cost brand-name drugs</a:t>
                      </a:r>
                      <a:endParaRPr lang="en-US" sz="1200" b="0" i="0" dirty="0">
                        <a:solidFill>
                          <a:schemeClr val="tx1"/>
                        </a:solidFill>
                        <a:latin typeface="Arial" panose="020B0604020202020204" pitchFamily="34" charset="0"/>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en-US" sz="1200" b="0" i="0" dirty="0">
                          <a:solidFill>
                            <a:schemeClr val="tx1"/>
                          </a:solidFill>
                          <a:latin typeface="Arial" panose="020B0604020202020204" pitchFamily="34" charset="0"/>
                          <a:cs typeface="Arial" panose="020B0604020202020204" pitchFamily="34" charset="0"/>
                        </a:rPr>
                        <a:t>$100 annual deductible (combined with Tier 3 Non-preferred), then 30% coinsurance up to $150 limit per prescription (not including deductible amount)</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58860382"/>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endParaRPr lang="en-US" sz="1200" b="1" dirty="0"/>
          </a:p>
        </p:txBody>
      </p:sp>
      <p:sp>
        <p:nvSpPr>
          <p:cNvPr id="13" name="TextBox 12">
            <a:extLst>
              <a:ext uri="{FF2B5EF4-FFF2-40B4-BE49-F238E27FC236}">
                <a16:creationId xmlns:a16="http://schemas.microsoft.com/office/drawing/2014/main" id="{224861CB-AEE3-411E-3B0D-1E9E37228698}"/>
              </a:ext>
            </a:extLst>
          </p:cNvPr>
          <p:cNvSpPr txBox="1"/>
          <p:nvPr/>
        </p:nvSpPr>
        <p:spPr>
          <a:xfrm>
            <a:off x="525661" y="2191464"/>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rPr>
              <a:t>1</a:t>
            </a:r>
          </a:p>
        </p:txBody>
      </p:sp>
      <p:sp>
        <p:nvSpPr>
          <p:cNvPr id="14" name="TextBox 13">
            <a:extLst>
              <a:ext uri="{FF2B5EF4-FFF2-40B4-BE49-F238E27FC236}">
                <a16:creationId xmlns:a16="http://schemas.microsoft.com/office/drawing/2014/main" id="{74706696-9952-2959-1F13-8F959E152328}"/>
              </a:ext>
            </a:extLst>
          </p:cNvPr>
          <p:cNvSpPr txBox="1"/>
          <p:nvPr/>
        </p:nvSpPr>
        <p:spPr>
          <a:xfrm>
            <a:off x="525661" y="2696800"/>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dirty="0">
                <a:solidFill>
                  <a:schemeClr val="accent1"/>
                </a:solidFill>
                <a:latin typeface="Arial" panose="020B0604020202020204" pitchFamily="34" charset="0"/>
                <a:ea typeface="Calibri" panose="020F0502020204030204"/>
                <a:cs typeface="Arial" panose="020B0604020202020204" pitchFamily="34" charset="0"/>
              </a:rPr>
              <a:t>2</a:t>
            </a:r>
            <a:endPar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endParaRPr>
          </a:p>
        </p:txBody>
      </p:sp>
      <p:sp>
        <p:nvSpPr>
          <p:cNvPr id="15" name="TextBox 14">
            <a:extLst>
              <a:ext uri="{FF2B5EF4-FFF2-40B4-BE49-F238E27FC236}">
                <a16:creationId xmlns:a16="http://schemas.microsoft.com/office/drawing/2014/main" id="{5EBD2545-1E8A-4393-30E9-27231DC325A9}"/>
              </a:ext>
            </a:extLst>
          </p:cNvPr>
          <p:cNvSpPr txBox="1"/>
          <p:nvPr/>
        </p:nvSpPr>
        <p:spPr>
          <a:xfrm>
            <a:off x="525661" y="3373908"/>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rPr>
              <a:t>3</a:t>
            </a:r>
          </a:p>
        </p:txBody>
      </p:sp>
      <p:sp>
        <p:nvSpPr>
          <p:cNvPr id="17" name="TextBox 16">
            <a:extLst>
              <a:ext uri="{FF2B5EF4-FFF2-40B4-BE49-F238E27FC236}">
                <a16:creationId xmlns:a16="http://schemas.microsoft.com/office/drawing/2014/main" id="{631687FE-5702-A6DD-9D0D-0EC389DE2286}"/>
              </a:ext>
            </a:extLst>
          </p:cNvPr>
          <p:cNvSpPr txBox="1"/>
          <p:nvPr/>
        </p:nvSpPr>
        <p:spPr>
          <a:xfrm>
            <a:off x="525661" y="4630015"/>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dirty="0">
                <a:solidFill>
                  <a:schemeClr val="accent1"/>
                </a:solidFill>
                <a:latin typeface="Arial" panose="020B0604020202020204" pitchFamily="34" charset="0"/>
                <a:ea typeface="Calibri" panose="020F0502020204030204"/>
                <a:cs typeface="Arial" panose="020B0604020202020204" pitchFamily="34" charset="0"/>
              </a:rPr>
              <a:t>4</a:t>
            </a:r>
            <a:endPar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endParaRPr>
          </a:p>
        </p:txBody>
      </p:sp>
      <p:sp>
        <p:nvSpPr>
          <p:cNvPr id="6" name="Slide Number Placeholder 101">
            <a:extLst>
              <a:ext uri="{FF2B5EF4-FFF2-40B4-BE49-F238E27FC236}">
                <a16:creationId xmlns:a16="http://schemas.microsoft.com/office/drawing/2014/main" id="{C43AC504-DB4F-E58E-556E-AC53E809D17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12</a:t>
            </a:fld>
            <a:endParaRPr lang="en-US" sz="800"/>
          </a:p>
        </p:txBody>
      </p:sp>
      <p:sp>
        <p:nvSpPr>
          <p:cNvPr id="3" name="TextBox 2">
            <a:extLst>
              <a:ext uri="{FF2B5EF4-FFF2-40B4-BE49-F238E27FC236}">
                <a16:creationId xmlns:a16="http://schemas.microsoft.com/office/drawing/2014/main" id="{82913EF5-6E9C-E7D9-F0BE-E36514154474}"/>
              </a:ext>
            </a:extLst>
          </p:cNvPr>
          <p:cNvSpPr txBox="1"/>
          <p:nvPr/>
        </p:nvSpPr>
        <p:spPr>
          <a:xfrm>
            <a:off x="525661" y="5766398"/>
            <a:ext cx="7624016" cy="400110"/>
          </a:xfrm>
          <a:prstGeom prst="rect">
            <a:avLst/>
          </a:prstGeom>
          <a:noFill/>
        </p:spPr>
        <p:txBody>
          <a:bodyPr wrap="square">
            <a:spAutoFit/>
          </a:bodyPr>
          <a:lstStyle/>
          <a:p>
            <a:r>
              <a:rPr lang="en-US" sz="1000" dirty="0">
                <a:solidFill>
                  <a:schemeClr val="tx2"/>
                </a:solidFill>
              </a:rPr>
              <a:t>*Retail copays for a 90-day supply will remain a copay for each 30-day supply increment. For example, a 90-day supply of Preferred Brand prescription would be $90 ($30 x 3)</a:t>
            </a:r>
          </a:p>
        </p:txBody>
      </p:sp>
    </p:spTree>
    <p:extLst>
      <p:ext uri="{BB962C8B-B14F-4D97-AF65-F5344CB8AC3E}">
        <p14:creationId xmlns:p14="http://schemas.microsoft.com/office/powerpoint/2010/main" val="621236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AB25E-16CA-402C-3E74-6D3509E065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F64CB9-7589-17D3-50E8-E66A78B60929}"/>
              </a:ext>
            </a:extLst>
          </p:cNvPr>
          <p:cNvSpPr>
            <a:spLocks noGrp="1"/>
          </p:cNvSpPr>
          <p:nvPr>
            <p:ph type="title"/>
          </p:nvPr>
        </p:nvSpPr>
        <p:spPr>
          <a:xfrm>
            <a:off x="363488" y="225028"/>
            <a:ext cx="8323312" cy="743571"/>
          </a:xfrm>
        </p:spPr>
        <p:txBody>
          <a:bodyPr/>
          <a:lstStyle/>
          <a:p>
            <a:r>
              <a:rPr lang="en-US" dirty="0"/>
              <a:t>Part D (Prescription Drug) 2026 Benefits – Mail Order 90-Day Supply</a:t>
            </a:r>
          </a:p>
        </p:txBody>
      </p:sp>
      <p:graphicFrame>
        <p:nvGraphicFramePr>
          <p:cNvPr id="18" name="Table Placeholder 5">
            <a:extLst>
              <a:ext uri="{FF2B5EF4-FFF2-40B4-BE49-F238E27FC236}">
                <a16:creationId xmlns:a16="http://schemas.microsoft.com/office/drawing/2014/main" id="{5C55FBAA-D15B-9026-2823-78582590A3FC}"/>
              </a:ext>
            </a:extLst>
          </p:cNvPr>
          <p:cNvGraphicFramePr>
            <a:graphicFrameLocks noGrp="1"/>
          </p:cNvGraphicFramePr>
          <p:nvPr/>
        </p:nvGraphicFramePr>
        <p:xfrm>
          <a:off x="457200" y="1386422"/>
          <a:ext cx="8229600" cy="4379976"/>
        </p:xfrm>
        <a:graphic>
          <a:graphicData uri="http://schemas.openxmlformats.org/drawingml/2006/table">
            <a:tbl>
              <a:tblPr firstRow="1" bandRow="1">
                <a:solidFill>
                  <a:schemeClr val="accent3"/>
                </a:solidFill>
                <a:tableStyleId>{8EC20E35-A176-4012-BC5E-935CFFF8708E}</a:tableStyleId>
              </a:tblPr>
              <a:tblGrid>
                <a:gridCol w="475488">
                  <a:extLst>
                    <a:ext uri="{9D8B030D-6E8A-4147-A177-3AD203B41FA5}">
                      <a16:colId xmlns:a16="http://schemas.microsoft.com/office/drawing/2014/main" val="3182325754"/>
                    </a:ext>
                  </a:extLst>
                </a:gridCol>
                <a:gridCol w="4354929">
                  <a:extLst>
                    <a:ext uri="{9D8B030D-6E8A-4147-A177-3AD203B41FA5}">
                      <a16:colId xmlns:a16="http://schemas.microsoft.com/office/drawing/2014/main" val="1083103003"/>
                    </a:ext>
                  </a:extLst>
                </a:gridCol>
                <a:gridCol w="1616103">
                  <a:extLst>
                    <a:ext uri="{9D8B030D-6E8A-4147-A177-3AD203B41FA5}">
                      <a16:colId xmlns:a16="http://schemas.microsoft.com/office/drawing/2014/main" val="1578992995"/>
                    </a:ext>
                  </a:extLst>
                </a:gridCol>
                <a:gridCol w="1783080">
                  <a:extLst>
                    <a:ext uri="{9D8B030D-6E8A-4147-A177-3AD203B41FA5}">
                      <a16:colId xmlns:a16="http://schemas.microsoft.com/office/drawing/2014/main" val="43797833"/>
                    </a:ext>
                  </a:extLst>
                </a:gridCol>
              </a:tblGrid>
              <a:tr h="457200">
                <a:tc>
                  <a:txBody>
                    <a:bodyPr/>
                    <a:lstStyle/>
                    <a:p>
                      <a:pPr marL="9525" marR="0" indent="0" algn="l" defTabSz="457200" rtl="0" eaLnBrk="1" latinLnBrk="0" hangingPunct="1">
                        <a:lnSpc>
                          <a:spcPct val="100000"/>
                        </a:lnSpc>
                        <a:spcBef>
                          <a:spcPct val="0"/>
                        </a:spcBef>
                        <a:spcAft>
                          <a:spcPct val="0"/>
                        </a:spcAft>
                      </a:pPr>
                      <a:r>
                        <a:rPr lang="en-US" sz="1200" b="1" i="0">
                          <a:solidFill>
                            <a:schemeClr val="bg1"/>
                          </a:solidFill>
                          <a:latin typeface="+mn-lt"/>
                          <a:cs typeface="Arial" panose="020B0604020202020204" pitchFamily="34" charset="0"/>
                        </a:rPr>
                        <a:t>Tier</a:t>
                      </a:r>
                      <a:endParaRPr lang="en-US" sz="1200" b="1" kern="1200">
                        <a:solidFill>
                          <a:schemeClr val="bg1"/>
                        </a:solidFill>
                        <a:effectLst/>
                        <a:latin typeface="+mn-lt"/>
                        <a:ea typeface="Calibri" panose="020F0502020204030204"/>
                        <a:cs typeface="Times New Roman"/>
                      </a:endParaRP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9525" marR="0" lvl="0" indent="0" algn="l" defTabSz="914400" rtl="0" eaLnBrk="1" fontAlgn="auto" latinLnBrk="0" hangingPunct="1">
                        <a:lnSpc>
                          <a:spcPct val="100000"/>
                        </a:lnSpc>
                        <a:spcBef>
                          <a:spcPct val="0"/>
                        </a:spcBef>
                        <a:spcAft>
                          <a:spcPct val="0"/>
                        </a:spcAft>
                        <a:buClrTx/>
                        <a:buSzTx/>
                        <a:buFontTx/>
                        <a:buNone/>
                        <a:defRPr/>
                      </a:pPr>
                      <a:r>
                        <a:rPr lang="en-US" sz="1200" b="1" i="0" cap="none" spc="0">
                          <a:ln>
                            <a:noFill/>
                          </a:ln>
                          <a:solidFill>
                            <a:schemeClr val="bg1"/>
                          </a:solidFill>
                          <a:effectLst/>
                          <a:latin typeface="Arial" panose="020B0604020202020204" pitchFamily="34" charset="0"/>
                          <a:cs typeface="Arial" panose="020B0604020202020204" pitchFamily="34" charset="0"/>
                        </a:rPr>
                        <a:t>Prescription drug type </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gridSpan="2">
                  <a:txBody>
                    <a:bodyPr/>
                    <a:lstStyle/>
                    <a:p>
                      <a:pPr marL="9525" indent="0" algn="l"/>
                      <a:r>
                        <a:rPr lang="en-US" sz="1200" b="1" cap="none" spc="0" dirty="0">
                          <a:ln>
                            <a:noFill/>
                          </a:ln>
                          <a:solidFill>
                            <a:schemeClr val="bg1"/>
                          </a:solidFill>
                          <a:effectLst/>
                        </a:rPr>
                        <a:t>Your costs: Mail Order 90-day supply</a:t>
                      </a: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58504681"/>
                  </a:ext>
                </a:extLst>
              </a:tr>
              <a:tr h="41148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27432" marB="27432">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endParaRPr lang="en-US" sz="1200">
                        <a:solidFill>
                          <a:schemeClr val="accent1"/>
                        </a:solidFill>
                        <a:effectLst/>
                        <a:latin typeface="Arial" panose="020B0604020202020204" pitchFamily="34" charset="0"/>
                        <a:ea typeface="Calibri" panose="020F0502020204030204"/>
                        <a:cs typeface="Arial" panose="020B0604020202020204" pitchFamily="34" charset="0"/>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Current Benefits</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10185" algn="l"/>
                        </a:tabLst>
                        <a:defRPr/>
                      </a:pPr>
                      <a:r>
                        <a:rPr lang="en-US" sz="1200" b="1" i="0" dirty="0">
                          <a:solidFill>
                            <a:schemeClr val="tx1"/>
                          </a:solidFill>
                          <a:latin typeface="Arial" panose="020B0604020202020204" pitchFamily="34" charset="0"/>
                          <a:cs typeface="Arial" panose="020B0604020202020204" pitchFamily="34" charset="0"/>
                        </a:rPr>
                        <a:t>2026 Benefits</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3452444"/>
                  </a:ext>
                </a:extLst>
              </a:tr>
              <a:tr h="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b="1" i="0" dirty="0">
                          <a:solidFill>
                            <a:schemeClr val="tx1"/>
                          </a:solidFill>
                          <a:latin typeface="Arial" panose="020B0604020202020204" pitchFamily="34" charset="0"/>
                          <a:cs typeface="Arial" panose="020B0604020202020204" pitchFamily="34" charset="0"/>
                        </a:rPr>
                        <a:t>Preferred Generic </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dirty="0">
                          <a:solidFill>
                            <a:schemeClr val="tx1"/>
                          </a:solidFill>
                          <a:latin typeface="Arial" panose="020B0604020202020204" pitchFamily="34" charset="0"/>
                          <a:cs typeface="Arial" panose="020B0604020202020204" pitchFamily="34" charset="0"/>
                        </a:rPr>
                        <a:t>All covered generic drugs</a:t>
                      </a:r>
                      <a:endParaRPr lang="en-US" sz="1200" dirty="0">
                        <a:solidFill>
                          <a:schemeClr val="accent1"/>
                        </a:solidFill>
                        <a:effectLst/>
                        <a:latin typeface="Arial" panose="020B0604020202020204" pitchFamily="34" charset="0"/>
                        <a:ea typeface="Calibri" panose="020F0502020204030204"/>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$20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$20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23310675"/>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Preferred Brand </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dirty="0">
                          <a:solidFill>
                            <a:schemeClr val="tx1"/>
                          </a:solidFill>
                          <a:latin typeface="Arial" panose="020B0604020202020204" pitchFamily="34" charset="0"/>
                          <a:cs typeface="Arial" panose="020B0604020202020204" pitchFamily="34" charset="0"/>
                        </a:rPr>
                        <a:t>Many common brand-name drugs (preferred brands)</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$60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$60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26079792"/>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i="0" dirty="0">
                          <a:solidFill>
                            <a:schemeClr val="tx1"/>
                          </a:solidFill>
                          <a:latin typeface="Arial" panose="020B0604020202020204" pitchFamily="34" charset="0"/>
                          <a:cs typeface="Arial" panose="020B0604020202020204" pitchFamily="34" charset="0"/>
                        </a:rPr>
                        <a:t>Non-preferred Drug</a:t>
                      </a:r>
                      <a:r>
                        <a:rPr lang="en-US" sz="1200" b="1" i="0" baseline="0" dirty="0">
                          <a:solidFill>
                            <a:schemeClr val="tx1"/>
                          </a:solidFill>
                          <a:latin typeface="Arial" panose="020B0604020202020204" pitchFamily="34" charset="0"/>
                          <a:cs typeface="Arial" panose="020B0604020202020204" pitchFamily="34" charset="0"/>
                        </a:rPr>
                        <a:t> </a:t>
                      </a:r>
                      <a:r>
                        <a:rPr lang="en-US" sz="1200" b="0" i="0" baseline="0" dirty="0">
                          <a:solidFill>
                            <a:schemeClr val="tx1"/>
                          </a:solidFill>
                          <a:latin typeface="Arial" panose="020B0604020202020204" pitchFamily="34" charset="0"/>
                          <a:cs typeface="Arial" panose="020B0604020202020204" pitchFamily="34" charset="0"/>
                        </a:rPr>
                        <a:t> </a:t>
                      </a:r>
                      <a:br>
                        <a:rPr lang="en-US" sz="1200" b="0" i="0" baseline="0" dirty="0">
                          <a:solidFill>
                            <a:schemeClr val="tx1"/>
                          </a:solidFill>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Non-preferred brand-name drugs plus Part D-eligible compound medications</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$90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$100 annual deductible (combined with Tier 4 Specialty), then $90 copay </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79904968"/>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200" b="1" i="0" dirty="0">
                          <a:solidFill>
                            <a:schemeClr val="tx1"/>
                          </a:solidFill>
                          <a:latin typeface="Arial" panose="020B0604020202020204" pitchFamily="34" charset="0"/>
                          <a:cs typeface="Arial" panose="020B0604020202020204" pitchFamily="34" charset="0"/>
                        </a:rPr>
                        <a:t>Specialty Tier</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Unique and/or very-high-cost brand-name drugs</a:t>
                      </a:r>
                      <a:endParaRPr lang="en-US" sz="1200" b="0" i="0" dirty="0">
                        <a:solidFill>
                          <a:schemeClr val="tx1"/>
                        </a:solidFill>
                        <a:latin typeface="Arial" panose="020B0604020202020204" pitchFamily="34" charset="0"/>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$30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en-US" sz="1200" b="0" i="0" dirty="0">
                          <a:solidFill>
                            <a:schemeClr val="tx1"/>
                          </a:solidFill>
                          <a:latin typeface="Arial" panose="020B0604020202020204" pitchFamily="34" charset="0"/>
                          <a:cs typeface="Arial" panose="020B0604020202020204" pitchFamily="34" charset="0"/>
                        </a:rPr>
                        <a:t>$100 annual deductible (combined with Tier 3 Non-preferred), then 30% coinsurance up to $150 limit per prescription (not including deductible amount)*</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58860382"/>
                  </a:ext>
                </a:extLst>
              </a:tr>
            </a:tbl>
          </a:graphicData>
        </a:graphic>
      </p:graphicFrame>
      <p:sp>
        <p:nvSpPr>
          <p:cNvPr id="19" name="Title 1">
            <a:extLst>
              <a:ext uri="{FF2B5EF4-FFF2-40B4-BE49-F238E27FC236}">
                <a16:creationId xmlns:a16="http://schemas.microsoft.com/office/drawing/2014/main" id="{02F08AC5-575F-CFE4-E451-C450AF924730}"/>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endParaRPr lang="en-US" sz="1200" b="1" dirty="0"/>
          </a:p>
        </p:txBody>
      </p:sp>
      <p:sp>
        <p:nvSpPr>
          <p:cNvPr id="13" name="TextBox 12">
            <a:extLst>
              <a:ext uri="{FF2B5EF4-FFF2-40B4-BE49-F238E27FC236}">
                <a16:creationId xmlns:a16="http://schemas.microsoft.com/office/drawing/2014/main" id="{C6A0E72E-9BCC-744D-0A58-34508D7B782B}"/>
              </a:ext>
            </a:extLst>
          </p:cNvPr>
          <p:cNvSpPr txBox="1"/>
          <p:nvPr/>
        </p:nvSpPr>
        <p:spPr>
          <a:xfrm>
            <a:off x="486305" y="2203014"/>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rPr>
              <a:t>1</a:t>
            </a:r>
          </a:p>
        </p:txBody>
      </p:sp>
      <p:sp>
        <p:nvSpPr>
          <p:cNvPr id="14" name="TextBox 13">
            <a:extLst>
              <a:ext uri="{FF2B5EF4-FFF2-40B4-BE49-F238E27FC236}">
                <a16:creationId xmlns:a16="http://schemas.microsoft.com/office/drawing/2014/main" id="{246FA998-FC8F-A465-23BE-98C9F6E8B642}"/>
              </a:ext>
            </a:extLst>
          </p:cNvPr>
          <p:cNvSpPr txBox="1"/>
          <p:nvPr/>
        </p:nvSpPr>
        <p:spPr>
          <a:xfrm>
            <a:off x="486305" y="2689216"/>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dirty="0">
                <a:solidFill>
                  <a:schemeClr val="accent1"/>
                </a:solidFill>
                <a:latin typeface="Arial" panose="020B0604020202020204" pitchFamily="34" charset="0"/>
                <a:ea typeface="Calibri" panose="020F0502020204030204"/>
                <a:cs typeface="Arial" panose="020B0604020202020204" pitchFamily="34" charset="0"/>
              </a:rPr>
              <a:t>2</a:t>
            </a:r>
            <a:endPar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endParaRPr>
          </a:p>
        </p:txBody>
      </p:sp>
      <p:sp>
        <p:nvSpPr>
          <p:cNvPr id="15" name="TextBox 14">
            <a:extLst>
              <a:ext uri="{FF2B5EF4-FFF2-40B4-BE49-F238E27FC236}">
                <a16:creationId xmlns:a16="http://schemas.microsoft.com/office/drawing/2014/main" id="{D6E8EBE5-A1E8-8987-BD31-FF96CA6442C6}"/>
              </a:ext>
            </a:extLst>
          </p:cNvPr>
          <p:cNvSpPr txBox="1"/>
          <p:nvPr/>
        </p:nvSpPr>
        <p:spPr>
          <a:xfrm>
            <a:off x="486305" y="3318586"/>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rPr>
              <a:t>3</a:t>
            </a:r>
          </a:p>
        </p:txBody>
      </p:sp>
      <p:sp>
        <p:nvSpPr>
          <p:cNvPr id="17" name="TextBox 16">
            <a:extLst>
              <a:ext uri="{FF2B5EF4-FFF2-40B4-BE49-F238E27FC236}">
                <a16:creationId xmlns:a16="http://schemas.microsoft.com/office/drawing/2014/main" id="{21C7F0EE-D818-2A5B-4C3C-A807323167FC}"/>
              </a:ext>
            </a:extLst>
          </p:cNvPr>
          <p:cNvSpPr txBox="1"/>
          <p:nvPr/>
        </p:nvSpPr>
        <p:spPr>
          <a:xfrm>
            <a:off x="486305" y="4645824"/>
            <a:ext cx="392794" cy="67710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3800" b="1" dirty="0">
                <a:solidFill>
                  <a:schemeClr val="accent1"/>
                </a:solidFill>
                <a:latin typeface="Arial" panose="020B0604020202020204" pitchFamily="34" charset="0"/>
                <a:ea typeface="Calibri" panose="020F0502020204030204"/>
                <a:cs typeface="Arial" panose="020B0604020202020204" pitchFamily="34" charset="0"/>
              </a:rPr>
              <a:t>4</a:t>
            </a:r>
            <a:endParaRPr lang="en-US" sz="3800" b="1" kern="1200" dirty="0">
              <a:solidFill>
                <a:schemeClr val="accent1"/>
              </a:solidFill>
              <a:effectLst/>
              <a:latin typeface="Arial" panose="020B0604020202020204" pitchFamily="34" charset="0"/>
              <a:ea typeface="Calibri" panose="020F0502020204030204"/>
              <a:cs typeface="Arial" panose="020B0604020202020204" pitchFamily="34" charset="0"/>
            </a:endParaRPr>
          </a:p>
        </p:txBody>
      </p:sp>
      <p:sp>
        <p:nvSpPr>
          <p:cNvPr id="6" name="Slide Number Placeholder 101">
            <a:extLst>
              <a:ext uri="{FF2B5EF4-FFF2-40B4-BE49-F238E27FC236}">
                <a16:creationId xmlns:a16="http://schemas.microsoft.com/office/drawing/2014/main" id="{5A6915E0-A497-C7BF-352A-4CD1F67E41E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13</a:t>
            </a:fld>
            <a:endParaRPr lang="en-US" sz="800"/>
          </a:p>
        </p:txBody>
      </p:sp>
      <p:sp>
        <p:nvSpPr>
          <p:cNvPr id="3" name="TextBox 2">
            <a:extLst>
              <a:ext uri="{FF2B5EF4-FFF2-40B4-BE49-F238E27FC236}">
                <a16:creationId xmlns:a16="http://schemas.microsoft.com/office/drawing/2014/main" id="{7BF12095-6397-E081-EE7B-18C4B6477985}"/>
              </a:ext>
            </a:extLst>
          </p:cNvPr>
          <p:cNvSpPr txBox="1"/>
          <p:nvPr/>
        </p:nvSpPr>
        <p:spPr>
          <a:xfrm>
            <a:off x="486305" y="5834861"/>
            <a:ext cx="7624016" cy="246221"/>
          </a:xfrm>
          <a:prstGeom prst="rect">
            <a:avLst/>
          </a:prstGeom>
          <a:noFill/>
        </p:spPr>
        <p:txBody>
          <a:bodyPr wrap="square">
            <a:spAutoFit/>
          </a:bodyPr>
          <a:lstStyle/>
          <a:p>
            <a:r>
              <a:rPr lang="en-US" sz="1000" dirty="0">
                <a:solidFill>
                  <a:schemeClr val="tx2"/>
                </a:solidFill>
              </a:rPr>
              <a:t>*Specialty drugs limited to 30-day supply on Mail Order</a:t>
            </a:r>
          </a:p>
        </p:txBody>
      </p:sp>
    </p:spTree>
    <p:extLst>
      <p:ext uri="{BB962C8B-B14F-4D97-AF65-F5344CB8AC3E}">
        <p14:creationId xmlns:p14="http://schemas.microsoft.com/office/powerpoint/2010/main" val="17074105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Plan benefits</a:t>
            </a:r>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65491"/>
            <a:ext cx="352985" cy="377952"/>
          </a:xfrm>
        </p:spPr>
        <p:txBody>
          <a:bodyPr/>
          <a:lstStyle/>
          <a:p>
            <a:fld id="{66DE20E4-D496-034F-914D-F7F15B93E95B}" type="slidenum">
              <a:rPr lang="en-US" smtClean="0"/>
              <a:t>14</a:t>
            </a:fld>
            <a:endParaRPr lang="en-US"/>
          </a:p>
        </p:txBody>
      </p:sp>
      <p:sp>
        <p:nvSpPr>
          <p:cNvPr id="8" name="Text Placeholder 7">
            <a:extLst>
              <a:ext uri="{FF2B5EF4-FFF2-40B4-BE49-F238E27FC236}">
                <a16:creationId xmlns:a16="http://schemas.microsoft.com/office/drawing/2014/main" id="{E8E68750-01D0-2CFE-12B6-CD7C7EFB6D4A}"/>
              </a:ext>
            </a:extLst>
          </p:cNvPr>
          <p:cNvSpPr>
            <a:spLocks noGrp="1"/>
          </p:cNvSpPr>
          <p:nvPr>
            <p:ph type="body" sz="quarter" idx="13"/>
          </p:nvPr>
        </p:nvSpPr>
        <p:spPr>
          <a:xfrm>
            <a:off x="373013" y="5693824"/>
            <a:ext cx="8074552" cy="480822"/>
          </a:xfrm>
        </p:spPr>
        <p:txBody>
          <a:bodyPr/>
          <a:lstStyle/>
          <a:p>
            <a:r>
              <a:rPr lang="en-US" sz="800"/>
              <a:t>* Not all network providers offer virtual care. Virtual visits may require video-enabled smartphone or other device. Not for use in emergencies.</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811081781"/>
              </p:ext>
            </p:extLst>
          </p:nvPr>
        </p:nvGraphicFramePr>
        <p:xfrm>
          <a:off x="457200" y="1655064"/>
          <a:ext cx="8238134" cy="36576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799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ctr"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ctr"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Primary care provider (PCP) office visit</a:t>
                      </a:r>
                    </a:p>
                  </a:txBody>
                  <a:tcPr marT="27432" marB="27432"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452444"/>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Specialist office visit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Urgent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Emergency room</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$100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$100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962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Inpatient hospitalization</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$350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$350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144269"/>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Outpatient surgery</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$100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$100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896982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Medical virtual visits*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National provider: $0 copay</a:t>
                      </a:r>
                    </a:p>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Local provider: $30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National provider: $0 copay</a:t>
                      </a:r>
                    </a:p>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mn-lt"/>
                          <a:ea typeface="Calibri" panose="020F0502020204030204"/>
                          <a:cs typeface="Times New Roman"/>
                        </a:rPr>
                        <a:t>Local provider: $30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184212"/>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dirty="0">
                <a:latin typeface="+mn-lt"/>
              </a:rPr>
              <a:t>UC Medicare Choice PPO Plan</a:t>
            </a:r>
            <a:endParaRPr lang="en-US" dirty="0"/>
          </a:p>
        </p:txBody>
      </p:sp>
    </p:spTree>
    <p:extLst>
      <p:ext uri="{BB962C8B-B14F-4D97-AF65-F5344CB8AC3E}">
        <p14:creationId xmlns:p14="http://schemas.microsoft.com/office/powerpoint/2010/main" val="36175059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Preventive services</a:t>
            </a:r>
            <a:br>
              <a:rPr lang="en-US"/>
            </a:br>
            <a:endParaRPr lang="en-US"/>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72579"/>
            <a:ext cx="352985" cy="377952"/>
          </a:xfrm>
        </p:spPr>
        <p:txBody>
          <a:bodyPr/>
          <a:lstStyle/>
          <a:p>
            <a:fld id="{66DE20E4-D496-034F-914D-F7F15B93E95B}" type="slidenum">
              <a:rPr lang="en-US" smtClean="0"/>
              <a:t>15</a:t>
            </a:fld>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nvGraphicFramePr>
        <p:xfrm>
          <a:off x="457200" y="1655064"/>
          <a:ext cx="8238744" cy="27432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860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ctr"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ctr"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Annual physical</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05842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Annual Wellness Visit*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6616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Immunizations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1475570"/>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Breast cancer screenings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40742"/>
                  </a:ext>
                </a:extLst>
              </a:tr>
              <a:tr h="4572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b="1" kern="1200" dirty="0">
                          <a:solidFill>
                            <a:schemeClr val="accent1"/>
                          </a:solidFill>
                          <a:effectLst/>
                          <a:latin typeface="+mn-lt"/>
                          <a:ea typeface="Calibri" panose="020F0502020204030204"/>
                          <a:cs typeface="Times New Roman"/>
                        </a:rPr>
                        <a:t>Colon cancer screenings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47427"/>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dirty="0">
                <a:latin typeface="+mn-lt"/>
              </a:rPr>
              <a:t>UC Medicare Choice PPO Plan</a:t>
            </a:r>
            <a:endParaRPr lang="en-US" dirty="0"/>
          </a:p>
        </p:txBody>
      </p:sp>
      <p:sp>
        <p:nvSpPr>
          <p:cNvPr id="3" name="Text Placeholder 7">
            <a:extLst>
              <a:ext uri="{FF2B5EF4-FFF2-40B4-BE49-F238E27FC236}">
                <a16:creationId xmlns:a16="http://schemas.microsoft.com/office/drawing/2014/main" id="{18847839-C6F2-B754-3CC3-9F4887517512}"/>
              </a:ext>
            </a:extLst>
          </p:cNvPr>
          <p:cNvSpPr>
            <a:spLocks noGrp="1"/>
          </p:cNvSpPr>
          <p:nvPr>
            <p:ph type="body" sz="quarter" idx="13"/>
          </p:nvPr>
        </p:nvSpPr>
        <p:spPr>
          <a:xfrm>
            <a:off x="373013" y="5693824"/>
            <a:ext cx="8074552" cy="480822"/>
          </a:xfrm>
        </p:spPr>
        <p:txBody>
          <a:bodyPr/>
          <a:lstStyle/>
          <a:p>
            <a:r>
              <a:rPr lang="en-US" sz="800" dirty="0"/>
              <a:t>*A copay or coinsurance may apply if you receive services that are not part of the annual physical/wellness visit.</a:t>
            </a:r>
          </a:p>
        </p:txBody>
      </p:sp>
    </p:spTree>
    <p:extLst>
      <p:ext uri="{BB962C8B-B14F-4D97-AF65-F5344CB8AC3E}">
        <p14:creationId xmlns:p14="http://schemas.microsoft.com/office/powerpoint/2010/main" val="3665951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dirty="0"/>
              <a:t>Behavioral Health Coverage</a:t>
            </a:r>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44227"/>
            <a:ext cx="352985" cy="377952"/>
          </a:xfrm>
        </p:spPr>
        <p:txBody>
          <a:bodyPr/>
          <a:lstStyle/>
          <a:p>
            <a:fld id="{66DE20E4-D496-034F-914D-F7F15B93E95B}" type="slidenum">
              <a:rPr lang="en-US" smtClean="0"/>
              <a:t>16</a:t>
            </a:fld>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nvGraphicFramePr>
        <p:xfrm>
          <a:off x="457200" y="1655064"/>
          <a:ext cx="8238744" cy="2743200"/>
        </p:xfrm>
        <a:graphic>
          <a:graphicData uri="http://schemas.openxmlformats.org/drawingml/2006/table">
            <a:tbl>
              <a:tblPr firstRow="1" bandRow="1">
                <a:solidFill>
                  <a:schemeClr val="accent3"/>
                </a:solidFill>
                <a:tableStyleId>{8EC20E35-A176-4012-BC5E-935CFFF8708E}</a:tableStyleId>
              </a:tblPr>
              <a:tblGrid>
                <a:gridCol w="3274828">
                  <a:extLst>
                    <a:ext uri="{9D8B030D-6E8A-4147-A177-3AD203B41FA5}">
                      <a16:colId xmlns:a16="http://schemas.microsoft.com/office/drawing/2014/main" val="3182325754"/>
                    </a:ext>
                  </a:extLst>
                </a:gridCol>
                <a:gridCol w="2456121">
                  <a:extLst>
                    <a:ext uri="{9D8B030D-6E8A-4147-A177-3AD203B41FA5}">
                      <a16:colId xmlns:a16="http://schemas.microsoft.com/office/drawing/2014/main" val="1083103003"/>
                    </a:ext>
                  </a:extLst>
                </a:gridCol>
                <a:gridCol w="2507795">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l"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p>
                    <a:p>
                      <a:pPr marL="0" marR="0" indent="-140970" algn="l"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Opted out of Medicare</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Mental health individual session </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05842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Mental health group session</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6616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Marriage and family therapy (MFT) (MFCC)</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1475570"/>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Behavioral health virtual visits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$30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40742"/>
                  </a:ext>
                </a:extLst>
              </a:tr>
              <a:tr h="4572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b="1" kern="1200" dirty="0" err="1">
                          <a:solidFill>
                            <a:schemeClr val="accent1"/>
                          </a:solidFill>
                          <a:effectLst/>
                          <a:latin typeface="+mn-lt"/>
                          <a:ea typeface="Calibri" panose="020F0502020204030204"/>
                          <a:cs typeface="Times New Roman"/>
                        </a:rPr>
                        <a:t>Amwell</a:t>
                      </a:r>
                      <a:r>
                        <a:rPr lang="en-US" sz="1200" b="1" kern="1200" baseline="30000" dirty="0">
                          <a:solidFill>
                            <a:schemeClr val="accent1"/>
                          </a:solidFill>
                          <a:effectLst/>
                          <a:latin typeface="+mn-lt"/>
                          <a:ea typeface="Calibri" panose="020F0502020204030204"/>
                          <a:cs typeface="Times New Roman"/>
                        </a:rPr>
                        <a:t>®</a:t>
                      </a:r>
                      <a:r>
                        <a:rPr lang="en-US" sz="1200" b="1" kern="1200" dirty="0">
                          <a:solidFill>
                            <a:schemeClr val="accent1"/>
                          </a:solidFill>
                          <a:effectLst/>
                          <a:latin typeface="+mn-lt"/>
                          <a:ea typeface="Calibri" panose="020F0502020204030204"/>
                          <a:cs typeface="Times New Roman"/>
                        </a:rPr>
                        <a:t> &amp; Doctor On Demand</a:t>
                      </a:r>
                      <a:r>
                        <a:rPr lang="en-US" sz="1200" b="1" kern="1200" baseline="30000" dirty="0">
                          <a:solidFill>
                            <a:schemeClr val="accent1"/>
                          </a:solidFill>
                          <a:effectLst/>
                          <a:latin typeface="+mn-lt"/>
                          <a:ea typeface="Calibri" panose="020F0502020204030204"/>
                          <a:cs typeface="Times New Roman"/>
                        </a:rPr>
                        <a: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47427"/>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457200" y="1162739"/>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800" b="1" dirty="0"/>
          </a:p>
        </p:txBody>
      </p:sp>
      <p:sp>
        <p:nvSpPr>
          <p:cNvPr id="2" name="Title 1">
            <a:extLst>
              <a:ext uri="{FF2B5EF4-FFF2-40B4-BE49-F238E27FC236}">
                <a16:creationId xmlns:a16="http://schemas.microsoft.com/office/drawing/2014/main" id="{447F0798-8951-0711-CA4F-07F6870FDF46}"/>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dirty="0">
                <a:latin typeface="+mn-lt"/>
              </a:rPr>
              <a:t>UC Medicare Choice PPO Plan</a:t>
            </a:r>
            <a:endParaRPr lang="en-US" dirty="0"/>
          </a:p>
        </p:txBody>
      </p:sp>
    </p:spTree>
    <p:extLst>
      <p:ext uri="{BB962C8B-B14F-4D97-AF65-F5344CB8AC3E}">
        <p14:creationId xmlns:p14="http://schemas.microsoft.com/office/powerpoint/2010/main" val="15573956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Additional benefits</a:t>
            </a:r>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72580"/>
            <a:ext cx="352985" cy="377952"/>
          </a:xfrm>
        </p:spPr>
        <p:txBody>
          <a:bodyPr/>
          <a:lstStyle/>
          <a:p>
            <a:fld id="{66DE20E4-D496-034F-914D-F7F15B93E95B}" type="slidenum">
              <a:rPr lang="en-US" smtClean="0"/>
              <a:t>17</a:t>
            </a:fld>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nvGraphicFramePr>
        <p:xfrm>
          <a:off x="457200" y="1655064"/>
          <a:ext cx="8238744" cy="22860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860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ctr"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ctr"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podiatry</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chiropractic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$20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vision services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962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hearing services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144269"/>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dirty="0">
                <a:latin typeface="+mn-lt"/>
              </a:rPr>
              <a:t>UC Medicare Choice PPO Plan</a:t>
            </a:r>
            <a:endParaRPr lang="en-US" dirty="0"/>
          </a:p>
        </p:txBody>
      </p:sp>
    </p:spTree>
    <p:extLst>
      <p:ext uri="{BB962C8B-B14F-4D97-AF65-F5344CB8AC3E}">
        <p14:creationId xmlns:p14="http://schemas.microsoft.com/office/powerpoint/2010/main" val="25501672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dirty="0"/>
              <a:t>Worldwide Travel Coverage</a:t>
            </a:r>
          </a:p>
        </p:txBody>
      </p:sp>
      <p:sp>
        <p:nvSpPr>
          <p:cNvPr id="4" name="Slide Number Placeholder 3">
            <a:extLst>
              <a:ext uri="{FF2B5EF4-FFF2-40B4-BE49-F238E27FC236}">
                <a16:creationId xmlns:a16="http://schemas.microsoft.com/office/drawing/2014/main" id="{24DCF37E-9F09-2D5A-3666-D7A85CA0000D}"/>
              </a:ext>
            </a:extLst>
          </p:cNvPr>
          <p:cNvSpPr>
            <a:spLocks noGrp="1"/>
          </p:cNvSpPr>
          <p:nvPr>
            <p:ph type="sldNum" sz="quarter" idx="12"/>
          </p:nvPr>
        </p:nvSpPr>
        <p:spPr>
          <a:xfrm>
            <a:off x="8431807" y="6244227"/>
            <a:ext cx="352985" cy="377952"/>
          </a:xfrm>
        </p:spPr>
        <p:txBody>
          <a:bodyPr/>
          <a:lstStyle/>
          <a:p>
            <a:fld id="{66DE20E4-D496-034F-914D-F7F15B93E95B}" type="slidenum">
              <a:rPr lang="en-US" smtClean="0"/>
              <a:t>18</a:t>
            </a:fld>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996004982"/>
              </p:ext>
            </p:extLst>
          </p:nvPr>
        </p:nvGraphicFramePr>
        <p:xfrm>
          <a:off x="457199" y="1690575"/>
          <a:ext cx="8059479" cy="3625704"/>
        </p:xfrm>
        <a:graphic>
          <a:graphicData uri="http://schemas.openxmlformats.org/drawingml/2006/table">
            <a:tbl>
              <a:tblPr firstRow="1" bandRow="1">
                <a:solidFill>
                  <a:schemeClr val="accent3"/>
                </a:solidFill>
                <a:tableStyleId>{8EC20E35-A176-4012-BC5E-935CFFF8708E}</a:tableStyleId>
              </a:tblPr>
              <a:tblGrid>
                <a:gridCol w="3636336">
                  <a:extLst>
                    <a:ext uri="{9D8B030D-6E8A-4147-A177-3AD203B41FA5}">
                      <a16:colId xmlns:a16="http://schemas.microsoft.com/office/drawing/2014/main" val="3182325754"/>
                    </a:ext>
                  </a:extLst>
                </a:gridCol>
                <a:gridCol w="4423143">
                  <a:extLst>
                    <a:ext uri="{9D8B030D-6E8A-4147-A177-3AD203B41FA5}">
                      <a16:colId xmlns:a16="http://schemas.microsoft.com/office/drawing/2014/main" val="1083103003"/>
                    </a:ext>
                  </a:extLst>
                </a:gridCol>
              </a:tblGrid>
              <a:tr h="604284">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Member cost share while overseas </a:t>
                      </a:r>
                    </a:p>
                    <a:p>
                      <a:pPr marL="0" marR="0" indent="0" algn="l"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Direct member reimbursement </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604284">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Doctor office visit</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0584236"/>
                  </a:ext>
                </a:extLst>
              </a:tr>
              <a:tr h="604284">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Emergency room</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$100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661636"/>
                  </a:ext>
                </a:extLst>
              </a:tr>
              <a:tr h="604284">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Inpatient hospitalization </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$350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1475570"/>
                  </a:ext>
                </a:extLst>
              </a:tr>
              <a:tr h="604284">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Urgent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40742"/>
                  </a:ext>
                </a:extLst>
              </a:tr>
              <a:tr h="604284">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b="1" kern="1200" dirty="0">
                          <a:solidFill>
                            <a:schemeClr val="accent1"/>
                          </a:solidFill>
                          <a:effectLst/>
                          <a:latin typeface="+mn-lt"/>
                          <a:ea typeface="Calibri" panose="020F0502020204030204"/>
                          <a:cs typeface="Times New Roman"/>
                        </a:rPr>
                        <a:t>Prescription benefits </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$25 copay for a 1-30-day supply</a:t>
                      </a:r>
                    </a:p>
                    <a:p>
                      <a:pPr marL="0" marR="0" indent="0">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$50 copay for 30+ day supply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47427"/>
                  </a:ext>
                </a:extLst>
              </a:tr>
            </a:tbl>
          </a:graphicData>
        </a:graphic>
      </p:graphicFrame>
      <p:sp>
        <p:nvSpPr>
          <p:cNvPr id="2" name="Title 1">
            <a:extLst>
              <a:ext uri="{FF2B5EF4-FFF2-40B4-BE49-F238E27FC236}">
                <a16:creationId xmlns:a16="http://schemas.microsoft.com/office/drawing/2014/main" id="{A8451DBC-A53A-509E-3AFD-AC92AC4BF4F6}"/>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dirty="0">
                <a:latin typeface="+mn-lt"/>
              </a:rPr>
              <a:t>UC Medicare Choice PPO Plan</a:t>
            </a:r>
            <a:endParaRPr lang="en-US" dirty="0"/>
          </a:p>
        </p:txBody>
      </p:sp>
    </p:spTree>
    <p:extLst>
      <p:ext uri="{BB962C8B-B14F-4D97-AF65-F5344CB8AC3E}">
        <p14:creationId xmlns:p14="http://schemas.microsoft.com/office/powerpoint/2010/main" val="13298399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756BB2-3139-10B8-8A24-1C12F09F503B}"/>
              </a:ext>
            </a:extLst>
          </p:cNvPr>
          <p:cNvSpPr/>
          <p:nvPr/>
        </p:nvSpPr>
        <p:spPr>
          <a:xfrm>
            <a:off x="5860111" y="0"/>
            <a:ext cx="328388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3" name="Slide Number Placeholder 2">
            <a:extLst>
              <a:ext uri="{FF2B5EF4-FFF2-40B4-BE49-F238E27FC236}">
                <a16:creationId xmlns:a16="http://schemas.microsoft.com/office/drawing/2014/main" id="{7A4FB680-05FE-0187-DA1D-B05F235EDB2B}"/>
              </a:ext>
            </a:extLst>
          </p:cNvPr>
          <p:cNvSpPr>
            <a:spLocks noGrp="1"/>
          </p:cNvSpPr>
          <p:nvPr>
            <p:ph type="sldNum" sz="quarter" idx="12"/>
          </p:nvPr>
        </p:nvSpPr>
        <p:spPr>
          <a:xfrm>
            <a:off x="8432459" y="6275641"/>
            <a:ext cx="352985" cy="374396"/>
          </a:xfrm>
        </p:spPr>
        <p:txBody>
          <a:bodyPr/>
          <a:lstStyle/>
          <a:p>
            <a:fld id="{90F9BDA0-AF0E-4BA8-B742-3B9C92A3E6FE}" type="slidenum">
              <a:rPr lang="en-US" smtClean="0"/>
              <a:t>19</a:t>
            </a:fld>
            <a:endParaRPr lang="en-US"/>
          </a:p>
        </p:txBody>
      </p:sp>
      <p:sp>
        <p:nvSpPr>
          <p:cNvPr id="7" name="Content Placeholder 2">
            <a:extLst>
              <a:ext uri="{FF2B5EF4-FFF2-40B4-BE49-F238E27FC236}">
                <a16:creationId xmlns:a16="http://schemas.microsoft.com/office/drawing/2014/main" id="{0DC38CEE-85B4-BB84-AE01-8A49FB24228B}"/>
              </a:ext>
            </a:extLst>
          </p:cNvPr>
          <p:cNvSpPr txBox="1"/>
          <p:nvPr/>
        </p:nvSpPr>
        <p:spPr>
          <a:xfrm>
            <a:off x="373013" y="2173819"/>
            <a:ext cx="4694053" cy="2974080"/>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600">
                <a:latin typeface="Arial" panose="020B0604020202020204" pitchFamily="34" charset="0"/>
              </a:rPr>
              <a:t>When you use one of the approved meters and corresponding strips, your cost share for diabetes testing and monitoring supplies is a $0 copay.</a:t>
            </a:r>
          </a:p>
          <a:p>
            <a:pPr marL="0" indent="0">
              <a:lnSpc>
                <a:spcPct val="100000"/>
              </a:lnSpc>
              <a:buNone/>
            </a:pPr>
            <a:r>
              <a:rPr lang="en-US" sz="1600" b="1">
                <a:latin typeface="Arial" panose="020B0604020202020204" pitchFamily="34" charset="0"/>
              </a:rPr>
              <a:t>These supplies also include any brand of:</a:t>
            </a:r>
          </a:p>
          <a:p>
            <a:pPr marL="344488" indent="0">
              <a:lnSpc>
                <a:spcPct val="100000"/>
              </a:lnSpc>
              <a:buNone/>
            </a:pPr>
            <a:r>
              <a:rPr lang="en-US" sz="1600">
                <a:latin typeface="Arial" panose="020B0604020202020204" pitchFamily="34" charset="0"/>
              </a:rPr>
              <a:t>Lancet</a:t>
            </a:r>
          </a:p>
          <a:p>
            <a:pPr marL="344488" indent="0">
              <a:lnSpc>
                <a:spcPct val="100000"/>
              </a:lnSpc>
              <a:buNone/>
            </a:pPr>
            <a:r>
              <a:rPr lang="en-US" sz="1600">
                <a:latin typeface="Arial" panose="020B0604020202020204" pitchFamily="34" charset="0"/>
              </a:rPr>
              <a:t>Lancing device</a:t>
            </a:r>
          </a:p>
          <a:p>
            <a:pPr marL="344488" indent="0">
              <a:lnSpc>
                <a:spcPct val="100000"/>
              </a:lnSpc>
              <a:buNone/>
            </a:pPr>
            <a:r>
              <a:rPr lang="en-US" sz="1600">
                <a:latin typeface="Arial" panose="020B0604020202020204" pitchFamily="34" charset="0"/>
              </a:rPr>
              <a:t>Glucose control solution </a:t>
            </a:r>
            <a:br>
              <a:rPr lang="en-US" sz="1600">
                <a:latin typeface="Arial" panose="020B0604020202020204" pitchFamily="34" charset="0"/>
              </a:rPr>
            </a:br>
            <a:r>
              <a:rPr lang="en-US" sz="1600">
                <a:latin typeface="Arial" panose="020B0604020202020204" pitchFamily="34" charset="0"/>
              </a:rPr>
              <a:t>(to test the accuracy of your meter)</a:t>
            </a:r>
          </a:p>
          <a:p>
            <a:pPr marL="344488" indent="0">
              <a:lnSpc>
                <a:spcPct val="100000"/>
              </a:lnSpc>
              <a:buNone/>
            </a:pPr>
            <a:r>
              <a:rPr lang="en-US" sz="1600">
                <a:latin typeface="Arial" panose="020B0604020202020204" pitchFamily="34" charset="0"/>
              </a:rPr>
              <a:t>Replacement batteries for your meter</a:t>
            </a:r>
          </a:p>
        </p:txBody>
      </p:sp>
      <p:sp>
        <p:nvSpPr>
          <p:cNvPr id="9" name="Text Placeholder 7">
            <a:extLst>
              <a:ext uri="{FF2B5EF4-FFF2-40B4-BE49-F238E27FC236}">
                <a16:creationId xmlns:a16="http://schemas.microsoft.com/office/drawing/2014/main" id="{FFB37AFD-6918-1DDE-46E8-45598A3E98A0}"/>
              </a:ext>
            </a:extLst>
          </p:cNvPr>
          <p:cNvSpPr>
            <a:spLocks noGrp="1"/>
          </p:cNvSpPr>
          <p:nvPr>
            <p:ph type="body" sz="quarter" idx="13"/>
          </p:nvPr>
        </p:nvSpPr>
        <p:spPr>
          <a:xfrm>
            <a:off x="373013" y="5693824"/>
            <a:ext cx="8074552" cy="480822"/>
          </a:xfrm>
        </p:spPr>
        <p:txBody>
          <a:bodyPr anchor="b"/>
          <a:lstStyle/>
          <a:p>
            <a:pPr marL="0" indent="0">
              <a:spcAft>
                <a:spcPct val="0"/>
              </a:spcAft>
              <a:buNone/>
            </a:pPr>
            <a:r>
              <a:rPr lang="en-US" sz="700">
                <a:solidFill>
                  <a:schemeClr val="tx2"/>
                </a:solidFill>
              </a:rPr>
              <a:t>All trademarks are property of their respective owners.</a:t>
            </a:r>
          </a:p>
          <a:p>
            <a:pPr marL="0" indent="0">
              <a:buNone/>
            </a:pPr>
            <a:r>
              <a:rPr lang="en-US" sz="700">
                <a:solidFill>
                  <a:schemeClr val="tx2"/>
                </a:solidFill>
                <a:latin typeface="Arial" panose="020B0604020202020204" pitchFamily="34" charset="0"/>
              </a:rPr>
              <a:t>*Other suppliers/vendors/providers are available in our network.</a:t>
            </a:r>
          </a:p>
        </p:txBody>
      </p:sp>
      <p:sp>
        <p:nvSpPr>
          <p:cNvPr id="4" name="Title 1">
            <a:extLst>
              <a:ext uri="{FF2B5EF4-FFF2-40B4-BE49-F238E27FC236}">
                <a16:creationId xmlns:a16="http://schemas.microsoft.com/office/drawing/2014/main" id="{2AD6AE10-0E58-18FB-8FE6-10E23C96CF88}"/>
              </a:ext>
            </a:extLst>
          </p:cNvPr>
          <p:cNvSpPr txBox="1"/>
          <p:nvPr/>
        </p:nvSpPr>
        <p:spPr>
          <a:xfrm>
            <a:off x="373013" y="580033"/>
            <a:ext cx="4636309"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solidFill>
                  <a:schemeClr val="tx1"/>
                </a:solidFill>
              </a:rPr>
              <a:t>T</a:t>
            </a:r>
            <a:r>
              <a:rPr lang="en-US" dirty="0"/>
              <a:t>esting and monitoring supplies to help manage diabetes</a:t>
            </a:r>
          </a:p>
        </p:txBody>
      </p:sp>
      <p:sp>
        <p:nvSpPr>
          <p:cNvPr id="10" name="TextBox 9">
            <a:extLst>
              <a:ext uri="{FF2B5EF4-FFF2-40B4-BE49-F238E27FC236}">
                <a16:creationId xmlns:a16="http://schemas.microsoft.com/office/drawing/2014/main" id="{68DAF1D5-23A2-7282-7AEC-37E76FCE3086}"/>
              </a:ext>
            </a:extLst>
          </p:cNvPr>
          <p:cNvSpPr txBox="1"/>
          <p:nvPr/>
        </p:nvSpPr>
        <p:spPr>
          <a:xfrm>
            <a:off x="6075028" y="2732937"/>
            <a:ext cx="2790112" cy="2970044"/>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spcBef>
                <a:spcPts val="600"/>
              </a:spcBef>
              <a:buNone/>
            </a:pPr>
            <a:r>
              <a:rPr lang="en-US" sz="1600" b="1">
                <a:latin typeface="Arial" panose="020B0604020202020204" pitchFamily="34" charset="0"/>
              </a:rPr>
              <a:t>To switch to one of the preferred brands, you may be required to get a new prescription from your provider. You can request a temporary supply of your current brand.</a:t>
            </a:r>
          </a:p>
          <a:p>
            <a:pPr>
              <a:spcBef>
                <a:spcPts val="600"/>
              </a:spcBef>
            </a:pPr>
            <a:r>
              <a:rPr lang="en-US" sz="1400">
                <a:latin typeface="Arial" panose="020B0604020202020204" pitchFamily="34" charset="0"/>
              </a:rPr>
              <a:t>Plus, your plan provides coverage for many of the </a:t>
            </a:r>
            <a:r>
              <a:rPr lang="en-US"/>
              <a:t>Contour</a:t>
            </a:r>
            <a:r>
              <a:rPr lang="en-US" sz="1400">
                <a:latin typeface="Arial" panose="020B0604020202020204" pitchFamily="34" charset="0"/>
              </a:rPr>
              <a:t> and ACCU-CHEK blood glucose testing strips and meters*.</a:t>
            </a:r>
          </a:p>
        </p:txBody>
      </p:sp>
      <p:pic>
        <p:nvPicPr>
          <p:cNvPr id="12" name="Graphic 11">
            <a:extLst>
              <a:ext uri="{FF2B5EF4-FFF2-40B4-BE49-F238E27FC236}">
                <a16:creationId xmlns:a16="http://schemas.microsoft.com/office/drawing/2014/main" id="{E4F1D902-3A56-12FC-079E-559B3E9898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004" y="3465643"/>
            <a:ext cx="188049" cy="167991"/>
          </a:xfrm>
          <a:prstGeom prst="rect">
            <a:avLst/>
          </a:prstGeom>
        </p:spPr>
      </p:pic>
      <p:pic>
        <p:nvPicPr>
          <p:cNvPr id="14" name="Graphic 13">
            <a:extLst>
              <a:ext uri="{FF2B5EF4-FFF2-40B4-BE49-F238E27FC236}">
                <a16:creationId xmlns:a16="http://schemas.microsoft.com/office/drawing/2014/main" id="{F5FCE948-EF2B-CFDE-7CA4-8771B26E9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003" y="3824269"/>
            <a:ext cx="188049" cy="167991"/>
          </a:xfrm>
          <a:prstGeom prst="rect">
            <a:avLst/>
          </a:prstGeom>
        </p:spPr>
      </p:pic>
      <p:pic>
        <p:nvPicPr>
          <p:cNvPr id="18" name="Graphic 17">
            <a:extLst>
              <a:ext uri="{FF2B5EF4-FFF2-40B4-BE49-F238E27FC236}">
                <a16:creationId xmlns:a16="http://schemas.microsoft.com/office/drawing/2014/main" id="{4A26AF55-6E62-E8D3-0DD0-6C22432275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003" y="4182141"/>
            <a:ext cx="188049" cy="167991"/>
          </a:xfrm>
          <a:prstGeom prst="rect">
            <a:avLst/>
          </a:prstGeom>
        </p:spPr>
      </p:pic>
      <p:pic>
        <p:nvPicPr>
          <p:cNvPr id="20" name="Graphic 19">
            <a:extLst>
              <a:ext uri="{FF2B5EF4-FFF2-40B4-BE49-F238E27FC236}">
                <a16:creationId xmlns:a16="http://schemas.microsoft.com/office/drawing/2014/main" id="{355682B7-6CDB-CFB0-2BC7-8BCB2BE31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003" y="4782621"/>
            <a:ext cx="188049" cy="167991"/>
          </a:xfrm>
          <a:prstGeom prst="rect">
            <a:avLst/>
          </a:prstGeom>
        </p:spPr>
      </p:pic>
      <p:pic>
        <p:nvPicPr>
          <p:cNvPr id="8" name="Picture 7" descr="A finger pointing at a blood test&#10;&#10;AI-generated content may be incorrect.">
            <a:extLst>
              <a:ext uri="{FF2B5EF4-FFF2-40B4-BE49-F238E27FC236}">
                <a16:creationId xmlns:a16="http://schemas.microsoft.com/office/drawing/2014/main" id="{66FB77DC-DA6A-BA7A-1341-CDC41743114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8348" y="-17228"/>
            <a:ext cx="3283889" cy="2462917"/>
          </a:xfrm>
          <a:prstGeom prst="rect">
            <a:avLst/>
          </a:prstGeom>
        </p:spPr>
      </p:pic>
      <p:sp>
        <p:nvSpPr>
          <p:cNvPr id="6" name="Title 5">
            <a:extLst>
              <a:ext uri="{FF2B5EF4-FFF2-40B4-BE49-F238E27FC236}">
                <a16:creationId xmlns:a16="http://schemas.microsoft.com/office/drawing/2014/main" id="{07DB4C20-B26B-FA6F-67EE-11FC91E53F98}"/>
              </a:ext>
            </a:extLst>
          </p:cNvPr>
          <p:cNvSpPr>
            <a:spLocks noGrp="1"/>
          </p:cNvSpPr>
          <p:nvPr>
            <p:ph type="title"/>
          </p:nvPr>
        </p:nvSpPr>
        <p:spPr>
          <a:xfrm>
            <a:off x="374906" y="-221673"/>
            <a:ext cx="2026549" cy="221673"/>
          </a:xfrm>
        </p:spPr>
        <p:txBody>
          <a:bodyPr vert="horz" lIns="91440" tIns="45720" rIns="91440" bIns="45720" rtlCol="0" anchor="b" anchorCtr="0">
            <a:noAutofit/>
          </a:bodyPr>
          <a:lstStyle/>
          <a:p>
            <a:r>
              <a:rPr lang="en-US" sz="800">
                <a:solidFill>
                  <a:schemeClr val="bg1"/>
                </a:solidFill>
              </a:rPr>
              <a:t>Diabetic supplies</a:t>
            </a:r>
          </a:p>
        </p:txBody>
      </p:sp>
    </p:spTree>
    <p:extLst>
      <p:ext uri="{BB962C8B-B14F-4D97-AF65-F5344CB8AC3E}">
        <p14:creationId xmlns:p14="http://schemas.microsoft.com/office/powerpoint/2010/main" val="25287716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adge with a collar and a blue shirt&#10;&#10;AI-generated content may be incorrect.">
            <a:extLst>
              <a:ext uri="{FF2B5EF4-FFF2-40B4-BE49-F238E27FC236}">
                <a16:creationId xmlns:a16="http://schemas.microsoft.com/office/drawing/2014/main" id="{FA426597-244E-E395-7153-EAE0BFE8BC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0377" y="0"/>
            <a:ext cx="4363624" cy="6858000"/>
          </a:xfrm>
          <a:prstGeom prst="rect">
            <a:avLst/>
          </a:prstGeom>
        </p:spPr>
      </p:pic>
      <p:sp>
        <p:nvSpPr>
          <p:cNvPr id="14" name="Title 13">
            <a:extLst>
              <a:ext uri="{FF2B5EF4-FFF2-40B4-BE49-F238E27FC236}">
                <a16:creationId xmlns:a16="http://schemas.microsoft.com/office/drawing/2014/main" id="{E9EC44A4-976C-D6DC-628E-14822160D18F}"/>
              </a:ext>
            </a:extLst>
          </p:cNvPr>
          <p:cNvSpPr>
            <a:spLocks noGrp="1"/>
          </p:cNvSpPr>
          <p:nvPr>
            <p:ph type="title"/>
          </p:nvPr>
        </p:nvSpPr>
        <p:spPr>
          <a:xfrm>
            <a:off x="374903" y="1286444"/>
            <a:ext cx="4213447" cy="1761339"/>
          </a:xfrm>
        </p:spPr>
        <p:txBody>
          <a:bodyPr/>
          <a:lstStyle/>
          <a:p>
            <a:r>
              <a:rPr lang="en-US" sz="3800"/>
              <a:t>We’re here </a:t>
            </a:r>
            <a:br>
              <a:rPr lang="en-US" sz="3800"/>
            </a:br>
            <a:r>
              <a:rPr lang="en-US" sz="3800"/>
              <a:t>to help explain:</a:t>
            </a:r>
          </a:p>
        </p:txBody>
      </p:sp>
      <p:sp>
        <p:nvSpPr>
          <p:cNvPr id="102" name="Slide Number Placeholder 101">
            <a:extLst>
              <a:ext uri="{FF2B5EF4-FFF2-40B4-BE49-F238E27FC236}">
                <a16:creationId xmlns:a16="http://schemas.microsoft.com/office/drawing/2014/main" id="{E4C588A8-CB36-6846-8CFE-DBCDAC1461D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6DE20E4-D496-034F-914D-F7F15B93E95B}" type="slidenum">
              <a:rPr kumimoji="0" lang="en-US" sz="800"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ct val="0"/>
                </a:spcBef>
                <a:spcAft>
                  <a:spcPct val="0"/>
                </a:spcAft>
                <a:buClrTx/>
                <a:buSzTx/>
                <a:buFontTx/>
                <a:buNone/>
                <a:defRPr/>
              </a:pPr>
              <a:t>2</a:t>
            </a:fld>
            <a:endParaRPr kumimoji="0" lang="en-US" sz="8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endParaRPr>
          </a:p>
        </p:txBody>
      </p:sp>
      <p:sp>
        <p:nvSpPr>
          <p:cNvPr id="20" name="Text Placeholder 19">
            <a:extLst>
              <a:ext uri="{FF2B5EF4-FFF2-40B4-BE49-F238E27FC236}">
                <a16:creationId xmlns:a16="http://schemas.microsoft.com/office/drawing/2014/main" id="{C3DEC70E-B8B4-EA4A-9EED-1922960930A4}"/>
              </a:ext>
            </a:extLst>
          </p:cNvPr>
          <p:cNvSpPr>
            <a:spLocks noGrp="1"/>
          </p:cNvSpPr>
          <p:nvPr>
            <p:ph type="body" sz="quarter" idx="13"/>
          </p:nvPr>
        </p:nvSpPr>
        <p:spPr>
          <a:xfrm>
            <a:off x="720687" y="2841127"/>
            <a:ext cx="4213446" cy="2055993"/>
          </a:xfrm>
        </p:spPr>
        <p:txBody>
          <a:bodyPr/>
          <a:lstStyle/>
          <a:p>
            <a:pPr marL="0" indent="0">
              <a:lnSpc>
                <a:spcPct val="150000"/>
              </a:lnSpc>
              <a:buNone/>
            </a:pPr>
            <a:r>
              <a:rPr lang="en-US" sz="1800" dirty="0"/>
              <a:t>Original Medicare basics</a:t>
            </a:r>
          </a:p>
          <a:p>
            <a:pPr marL="0" indent="0">
              <a:lnSpc>
                <a:spcPct val="150000"/>
              </a:lnSpc>
              <a:buNone/>
            </a:pPr>
            <a:r>
              <a:rPr lang="en-US" sz="1800" dirty="0"/>
              <a:t>Plan benefits, programs and features</a:t>
            </a:r>
          </a:p>
          <a:p>
            <a:pPr marL="0" indent="0">
              <a:lnSpc>
                <a:spcPct val="150000"/>
              </a:lnSpc>
              <a:buNone/>
            </a:pPr>
            <a:r>
              <a:rPr lang="en-US" sz="1800" dirty="0"/>
              <a:t>What to expect next</a:t>
            </a:r>
          </a:p>
          <a:p>
            <a:pPr marL="0" indent="0">
              <a:lnSpc>
                <a:spcPct val="150000"/>
              </a:lnSpc>
              <a:buNone/>
            </a:pPr>
            <a:r>
              <a:rPr lang="en-US" sz="1800" dirty="0"/>
              <a:t>How to enroll</a:t>
            </a:r>
            <a:endParaRPr lang="en-US" sz="1800" dirty="0">
              <a:solidFill>
                <a:srgbClr val="FF40FF"/>
              </a:solidFill>
            </a:endParaRPr>
          </a:p>
          <a:p>
            <a:endParaRPr lang="en-US" sz="1800" dirty="0"/>
          </a:p>
          <a:p>
            <a:endParaRPr lang="en-US" sz="1800" dirty="0"/>
          </a:p>
        </p:txBody>
      </p:sp>
      <p:pic>
        <p:nvPicPr>
          <p:cNvPr id="17" name="Graphic 16">
            <a:extLst>
              <a:ext uri="{FF2B5EF4-FFF2-40B4-BE49-F238E27FC236}">
                <a16:creationId xmlns:a16="http://schemas.microsoft.com/office/drawing/2014/main" id="{E6ADA9FA-B9E6-43B5-4BF5-18421D1FE7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643" y="3031441"/>
            <a:ext cx="188049" cy="167991"/>
          </a:xfrm>
          <a:prstGeom prst="rect">
            <a:avLst/>
          </a:prstGeom>
        </p:spPr>
      </p:pic>
      <p:pic>
        <p:nvPicPr>
          <p:cNvPr id="19" name="Graphic 18">
            <a:extLst>
              <a:ext uri="{FF2B5EF4-FFF2-40B4-BE49-F238E27FC236}">
                <a16:creationId xmlns:a16="http://schemas.microsoft.com/office/drawing/2014/main" id="{AE3AD1E3-343B-CA1A-6A0A-53FD6C317F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643" y="3557657"/>
            <a:ext cx="188049" cy="167991"/>
          </a:xfrm>
          <a:prstGeom prst="rect">
            <a:avLst/>
          </a:prstGeom>
        </p:spPr>
      </p:pic>
      <p:pic>
        <p:nvPicPr>
          <p:cNvPr id="21" name="Graphic 20">
            <a:extLst>
              <a:ext uri="{FF2B5EF4-FFF2-40B4-BE49-F238E27FC236}">
                <a16:creationId xmlns:a16="http://schemas.microsoft.com/office/drawing/2014/main" id="{DBC898B4-CC09-E314-C337-30A72527AD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643" y="4083873"/>
            <a:ext cx="188049" cy="167991"/>
          </a:xfrm>
          <a:prstGeom prst="rect">
            <a:avLst/>
          </a:prstGeom>
        </p:spPr>
      </p:pic>
      <p:pic>
        <p:nvPicPr>
          <p:cNvPr id="23" name="Graphic 22">
            <a:extLst>
              <a:ext uri="{FF2B5EF4-FFF2-40B4-BE49-F238E27FC236}">
                <a16:creationId xmlns:a16="http://schemas.microsoft.com/office/drawing/2014/main" id="{D75D1BD4-F4C1-6E12-8A30-1408C2B3F1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642" y="4610089"/>
            <a:ext cx="188049" cy="167991"/>
          </a:xfrm>
          <a:prstGeom prst="rect">
            <a:avLst/>
          </a:prstGeom>
        </p:spPr>
      </p:pic>
      <p:sp>
        <p:nvSpPr>
          <p:cNvPr id="10" name="Rectangle 9">
            <a:extLst>
              <a:ext uri="{FF2B5EF4-FFF2-40B4-BE49-F238E27FC236}">
                <a16:creationId xmlns:a16="http://schemas.microsoft.com/office/drawing/2014/main" id="{76108769-46D0-C4F8-85C2-D77676320F9D}"/>
              </a:ext>
            </a:extLst>
          </p:cNvPr>
          <p:cNvSpPr/>
          <p:nvPr/>
        </p:nvSpPr>
        <p:spPr>
          <a:xfrm>
            <a:off x="372949" y="6172200"/>
            <a:ext cx="5122595"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1" name="Graphic 8">
            <a:extLst>
              <a:ext uri="{FF2B5EF4-FFF2-40B4-BE49-F238E27FC236}">
                <a16:creationId xmlns:a16="http://schemas.microsoft.com/office/drawing/2014/main" id="{4D068D90-F38F-992B-21B8-764DF1A4F9B3}"/>
              </a:ext>
            </a:extLst>
          </p:cNvPr>
          <p:cNvSpPr/>
          <p:nvPr/>
        </p:nvSpPr>
        <p:spPr>
          <a:xfrm>
            <a:off x="457201" y="6256841"/>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002677"/>
              </a:solidFill>
              <a:effectLst/>
              <a:uLnTx/>
              <a:uFillTx/>
              <a:latin typeface="Arial"/>
              <a:ea typeface="+mn-ea"/>
              <a:cs typeface="+mn-cs"/>
            </a:endParaRPr>
          </a:p>
        </p:txBody>
      </p:sp>
      <p:sp>
        <p:nvSpPr>
          <p:cNvPr id="12" name="TextBox 11">
            <a:extLst>
              <a:ext uri="{FF2B5EF4-FFF2-40B4-BE49-F238E27FC236}">
                <a16:creationId xmlns:a16="http://schemas.microsoft.com/office/drawing/2014/main" id="{016370ED-C102-0DD7-C6EC-FDCA67DB812C}"/>
              </a:ext>
            </a:extLst>
          </p:cNvPr>
          <p:cNvSpPr txBox="1"/>
          <p:nvPr/>
        </p:nvSpPr>
        <p:spPr>
          <a:xfrm>
            <a:off x="636691" y="6215087"/>
            <a:ext cx="7609490" cy="33855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 2025 United HealthCare Services, Inc. All Rights Reserved. Proprietary information of UnitedHealth Group. </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Do not distribute or reproduce without express permission of UnitedHealth Group.</a:t>
            </a:r>
          </a:p>
        </p:txBody>
      </p:sp>
    </p:spTree>
    <p:extLst>
      <p:ext uri="{BB962C8B-B14F-4D97-AF65-F5344CB8AC3E}">
        <p14:creationId xmlns:p14="http://schemas.microsoft.com/office/powerpoint/2010/main" val="191876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and aid on a yellow shield&#10;&#10;Description automatically generated with medium confidence">
            <a:extLst>
              <a:ext uri="{FF2B5EF4-FFF2-40B4-BE49-F238E27FC236}">
                <a16:creationId xmlns:a16="http://schemas.microsoft.com/office/drawing/2014/main" id="{0D76982A-5A45-5E2A-FFBF-384114C371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5939" y="276447"/>
            <a:ext cx="3269505" cy="3235911"/>
          </a:xfrm>
          <a:prstGeom prst="rect">
            <a:avLst/>
          </a:prstGeom>
        </p:spPr>
      </p:pic>
      <p:sp>
        <p:nvSpPr>
          <p:cNvPr id="22" name="TextBox 21">
            <a:extLst>
              <a:ext uri="{FF2B5EF4-FFF2-40B4-BE49-F238E27FC236}">
                <a16:creationId xmlns:a16="http://schemas.microsoft.com/office/drawing/2014/main" id="{2E8BEC76-F00E-1C4C-55E3-904ECF4BCAC6}"/>
              </a:ext>
            </a:extLst>
          </p:cNvPr>
          <p:cNvSpPr txBox="1"/>
          <p:nvPr/>
        </p:nvSpPr>
        <p:spPr>
          <a:xfrm>
            <a:off x="405670" y="3665912"/>
            <a:ext cx="8205907" cy="2094094"/>
          </a:xfrm>
          <a:prstGeom prst="rect">
            <a:avLst/>
          </a:prstGeom>
          <a:solidFill>
            <a:schemeClr val="bg2"/>
          </a:solidFill>
        </p:spPr>
        <p:txBody>
          <a:bodyPr wrap="square" lIns="182880" tIns="182880" rIns="91440" bIns="18288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solidFill>
                  <a:schemeClr val="accent1"/>
                </a:solidFill>
                <a:latin typeface="Arial" panose="020B0604020202020204" pitchFamily="34" charset="0"/>
                <a:cs typeface="Arial" panose="020B0604020202020204" pitchFamily="34" charset="0"/>
              </a:rPr>
              <a:t>Check with your provider to see if these common vaccines are right for you</a:t>
            </a:r>
            <a:endParaRPr lang="en-US" sz="1600">
              <a:latin typeface="Arial" panose="020B0604020202020204" pitchFamily="34" charset="0"/>
              <a:cs typeface="Arial" panose="020B0604020202020204" pitchFamily="34" charset="0"/>
            </a:endParaRP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05671" y="1545441"/>
            <a:ext cx="4705045" cy="148598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Aft>
                <a:spcPts val="1200"/>
              </a:spcAft>
              <a:buNone/>
            </a:pPr>
            <a:r>
              <a:rPr lang="en-US" sz="1600" b="1">
                <a:solidFill>
                  <a:schemeClr val="tx1"/>
                </a:solidFill>
              </a:rPr>
              <a:t>Vaccines work with your body’s natural defenses to protect against infection and help reduce the risk of disease.</a:t>
            </a:r>
          </a:p>
          <a:p>
            <a:pPr>
              <a:spcAft>
                <a:spcPts val="1200"/>
              </a:spcAft>
            </a:pPr>
            <a:r>
              <a:rPr lang="en-US" sz="1400">
                <a:solidFill>
                  <a:schemeClr val="tx1"/>
                </a:solidFill>
              </a:rPr>
              <a:t>They do this by copying an infection without causing the disease and getting your immune system to respond the same way it would to a real infection. This prepares your body to recognize and fight the disease in the future.</a:t>
            </a:r>
          </a:p>
          <a:p>
            <a:pPr marL="0" indent="0">
              <a:spcAft>
                <a:spcPts val="1200"/>
              </a:spcAft>
              <a:buNone/>
            </a:pPr>
            <a:endParaRPr lang="en-US" sz="1400">
              <a:solidFill>
                <a:schemeClr val="tx1"/>
              </a:solidFill>
            </a:endParaRPr>
          </a:p>
        </p:txBody>
      </p:sp>
      <p:sp>
        <p:nvSpPr>
          <p:cNvPr id="8" name="Title 1">
            <a:extLst>
              <a:ext uri="{FF2B5EF4-FFF2-40B4-BE49-F238E27FC236}">
                <a16:creationId xmlns:a16="http://schemas.microsoft.com/office/drawing/2014/main" id="{13CB4D4F-398F-DA97-9CA4-A45708E4C94E}"/>
              </a:ext>
            </a:extLst>
          </p:cNvPr>
          <p:cNvSpPr txBox="1"/>
          <p:nvPr/>
        </p:nvSpPr>
        <p:spPr>
          <a:xfrm>
            <a:off x="405672" y="344471"/>
            <a:ext cx="584604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Getting vaccinated is important to your health</a:t>
            </a:r>
            <a:endParaRPr lang="en-US" sz="1600" baseline="30000" dirty="0"/>
          </a:p>
        </p:txBody>
      </p:sp>
      <p:sp>
        <p:nvSpPr>
          <p:cNvPr id="5" name="Text Placeholder 5">
            <a:extLst>
              <a:ext uri="{FF2B5EF4-FFF2-40B4-BE49-F238E27FC236}">
                <a16:creationId xmlns:a16="http://schemas.microsoft.com/office/drawing/2014/main" id="{453D953B-8DFB-869B-E71D-5F74BF80BB20}"/>
              </a:ext>
            </a:extLst>
          </p:cNvPr>
          <p:cNvSpPr txBox="1"/>
          <p:nvPr/>
        </p:nvSpPr>
        <p:spPr>
          <a:xfrm>
            <a:off x="417636" y="4184186"/>
            <a:ext cx="8014822" cy="1370260"/>
          </a:xfrm>
          <a:prstGeom prst="rect">
            <a:avLst/>
          </a:prstGeom>
          <a:noFill/>
        </p:spPr>
        <p:txBody>
          <a:bodyPr vert="horz" lIns="182880" tIns="45720" rIns="91440" bIns="45720" numCol="2" rtlCol="0">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200"/>
              <a:t>Covered by Part B</a:t>
            </a:r>
          </a:p>
          <a:p>
            <a:pPr marL="171450" indent="-171450">
              <a:spcAft>
                <a:spcPts val="300"/>
              </a:spcAft>
              <a:buFont typeface="Arial" panose="020B0604020202020204" pitchFamily="34" charset="0"/>
              <a:buChar char="•"/>
              <a:tabLst>
                <a:tab pos="400050" algn="l"/>
              </a:tabLst>
            </a:pPr>
            <a:r>
              <a:rPr lang="en-US" sz="1200" b="0"/>
              <a:t>Influenza (flu)</a:t>
            </a:r>
          </a:p>
          <a:p>
            <a:pPr marL="171450" indent="-171450">
              <a:spcAft>
                <a:spcPts val="300"/>
              </a:spcAft>
              <a:buFont typeface="Arial" panose="020B0604020202020204" pitchFamily="34" charset="0"/>
              <a:buChar char="•"/>
              <a:tabLst>
                <a:tab pos="400050" algn="l"/>
              </a:tabLst>
            </a:pPr>
            <a:r>
              <a:rPr lang="en-US" sz="1200" b="0"/>
              <a:t>Pneumococcal</a:t>
            </a:r>
          </a:p>
          <a:p>
            <a:pPr marL="171450" indent="-171450">
              <a:spcAft>
                <a:spcPts val="300"/>
              </a:spcAft>
              <a:buFont typeface="Arial" panose="020B0604020202020204" pitchFamily="34" charset="0"/>
              <a:buChar char="•"/>
              <a:tabLst>
                <a:tab pos="400050" algn="l"/>
              </a:tabLst>
            </a:pPr>
            <a:r>
              <a:rPr lang="en-US" sz="1200" b="0"/>
              <a:t>Hepatitis B for those at medium or high risk</a:t>
            </a:r>
          </a:p>
          <a:p>
            <a:pPr marL="171450" indent="-171450">
              <a:spcAft>
                <a:spcPts val="300"/>
              </a:spcAft>
              <a:buFont typeface="Arial" panose="020B0604020202020204" pitchFamily="34" charset="0"/>
              <a:buChar char="•"/>
              <a:tabLst>
                <a:tab pos="400050" algn="l"/>
              </a:tabLst>
            </a:pPr>
            <a:r>
              <a:rPr lang="en-US" sz="1200" b="0"/>
              <a:t>COVID-19*</a:t>
            </a:r>
          </a:p>
          <a:p>
            <a:r>
              <a:rPr lang="en-US" sz="1200"/>
              <a:t>Covered by Part D</a:t>
            </a:r>
          </a:p>
          <a:p>
            <a:pPr marL="171450" indent="-171450">
              <a:spcAft>
                <a:spcPts val="300"/>
              </a:spcAft>
              <a:buFont typeface="Arial" panose="020B0604020202020204" pitchFamily="34" charset="0"/>
              <a:buChar char="•"/>
            </a:pPr>
            <a:r>
              <a:rPr lang="en-US" sz="1200" b="0"/>
              <a:t>Shingles</a:t>
            </a:r>
          </a:p>
          <a:p>
            <a:pPr marL="171450" indent="-171450">
              <a:spcAft>
                <a:spcPts val="300"/>
              </a:spcAft>
              <a:buFont typeface="Arial" panose="020B0604020202020204" pitchFamily="34" charset="0"/>
              <a:buChar char="•"/>
            </a:pPr>
            <a:r>
              <a:rPr lang="en-US" sz="1200" b="0"/>
              <a:t>Tetanus, diphtheria, pertussis (Tdap)</a:t>
            </a:r>
          </a:p>
          <a:p>
            <a:pPr marL="171450" indent="-171450">
              <a:spcAft>
                <a:spcPts val="300"/>
              </a:spcAft>
              <a:buFont typeface="Arial" panose="020B0604020202020204" pitchFamily="34" charset="0"/>
              <a:buChar char="•"/>
            </a:pPr>
            <a:r>
              <a:rPr lang="en-US" sz="1200" b="0"/>
              <a:t>Hepatitis A</a:t>
            </a:r>
          </a:p>
          <a:p>
            <a:pPr marL="171450" indent="-171450">
              <a:spcAft>
                <a:spcPts val="300"/>
              </a:spcAft>
              <a:buFont typeface="Arial" panose="020B0604020202020204" pitchFamily="34" charset="0"/>
              <a:buChar char="•"/>
            </a:pPr>
            <a:r>
              <a:rPr lang="en-US" sz="1200" b="0"/>
              <a:t>Hepatitis B for those at low risk</a:t>
            </a:r>
          </a:p>
        </p:txBody>
      </p:sp>
      <p:sp>
        <p:nvSpPr>
          <p:cNvPr id="23" name="Text Placeholder 3">
            <a:extLst>
              <a:ext uri="{FF2B5EF4-FFF2-40B4-BE49-F238E27FC236}">
                <a16:creationId xmlns:a16="http://schemas.microsoft.com/office/drawing/2014/main" id="{2B04923D-94E8-8CFF-4F2D-19950E1503DE}"/>
              </a:ext>
            </a:extLst>
          </p:cNvPr>
          <p:cNvSpPr>
            <a:spLocks noGrp="1"/>
          </p:cNvSpPr>
          <p:nvPr>
            <p:ph type="body" sz="quarter" idx="13"/>
          </p:nvPr>
        </p:nvSpPr>
        <p:spPr>
          <a:xfrm>
            <a:off x="373013" y="5693824"/>
            <a:ext cx="8205908" cy="480822"/>
          </a:xfrm>
        </p:spPr>
        <p:txBody>
          <a:bodyPr/>
          <a:lstStyle/>
          <a:p>
            <a:pPr marL="57150" indent="-57150">
              <a:spcBef>
                <a:spcPct val="0"/>
              </a:spcBef>
              <a:spcAft>
                <a:spcPct val="0"/>
              </a:spcAft>
            </a:pPr>
            <a:r>
              <a:rPr lang="en-US"/>
              <a:t>*You will have $0 cost share (copayments, deductibles or coinsurance) on FDA-authorized COVID-19 vaccines at both network and out-of-network providers.</a:t>
            </a:r>
          </a:p>
        </p:txBody>
      </p:sp>
      <p:sp>
        <p:nvSpPr>
          <p:cNvPr id="4" name="Slide Number Placeholder 101">
            <a:extLst>
              <a:ext uri="{FF2B5EF4-FFF2-40B4-BE49-F238E27FC236}">
                <a16:creationId xmlns:a16="http://schemas.microsoft.com/office/drawing/2014/main" id="{66976C7F-1A4D-FAC3-0A64-682C5698B019}"/>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20</a:t>
            </a:fld>
            <a:endParaRPr lang="en-US" sz="800"/>
          </a:p>
        </p:txBody>
      </p:sp>
      <p:sp>
        <p:nvSpPr>
          <p:cNvPr id="3" name="Title 2">
            <a:extLst>
              <a:ext uri="{FF2B5EF4-FFF2-40B4-BE49-F238E27FC236}">
                <a16:creationId xmlns:a16="http://schemas.microsoft.com/office/drawing/2014/main" id="{4582BE8E-A198-AD97-F7D1-2CD525963567}"/>
              </a:ext>
            </a:extLst>
          </p:cNvPr>
          <p:cNvSpPr>
            <a:spLocks noGrp="1"/>
          </p:cNvSpPr>
          <p:nvPr>
            <p:ph type="title"/>
          </p:nvPr>
        </p:nvSpPr>
        <p:spPr>
          <a:xfrm>
            <a:off x="371801" y="-290011"/>
            <a:ext cx="1022890" cy="290011"/>
          </a:xfrm>
        </p:spPr>
        <p:txBody>
          <a:bodyPr vert="horz" lIns="91440" tIns="45720" rIns="91440" bIns="45720" rtlCol="0" anchor="b" anchorCtr="0">
            <a:noAutofit/>
          </a:bodyPr>
          <a:lstStyle/>
          <a:p>
            <a:r>
              <a:rPr lang="en-US" sz="800">
                <a:solidFill>
                  <a:schemeClr val="bg1"/>
                </a:solidFill>
              </a:rPr>
              <a:t>Vaccines</a:t>
            </a:r>
          </a:p>
        </p:txBody>
      </p:sp>
    </p:spTree>
    <p:extLst>
      <p:ext uri="{BB962C8B-B14F-4D97-AF65-F5344CB8AC3E}">
        <p14:creationId xmlns:p14="http://schemas.microsoft.com/office/powerpoint/2010/main" val="31876430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container with orange and yellow pills&#10;&#10;AI-generated content may be incorrect.">
            <a:extLst>
              <a:ext uri="{FF2B5EF4-FFF2-40B4-BE49-F238E27FC236}">
                <a16:creationId xmlns:a16="http://schemas.microsoft.com/office/drawing/2014/main" id="{DC108F1B-EE21-C207-CA25-3CCA222AB5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2662" y="2137961"/>
            <a:ext cx="3281337" cy="3677954"/>
          </a:xfrm>
          <a:prstGeom prst="rect">
            <a:avLst/>
          </a:prstGeom>
        </p:spPr>
      </p:pic>
      <p:sp>
        <p:nvSpPr>
          <p:cNvPr id="8" name="Title 1">
            <a:extLst>
              <a:ext uri="{FF2B5EF4-FFF2-40B4-BE49-F238E27FC236}">
                <a16:creationId xmlns:a16="http://schemas.microsoft.com/office/drawing/2014/main" id="{47010689-24FD-EC73-8FAE-242DCE805F70}"/>
              </a:ext>
            </a:extLst>
          </p:cNvPr>
          <p:cNvSpPr txBox="1"/>
          <p:nvPr/>
        </p:nvSpPr>
        <p:spPr>
          <a:xfrm>
            <a:off x="1408381" y="2530554"/>
            <a:ext cx="4475584" cy="1796889"/>
          </a:xfrm>
          <a:prstGeom prst="rect">
            <a:avLst/>
          </a:prstGeom>
        </p:spPr>
        <p:txBody>
          <a:bodyPr vert="horz" lIns="91440" tIns="45720" rIns="91440" bIns="45720" rtlCol="0" anchor="ctr" anchorCtr="0">
            <a:noAutofit/>
          </a:bodyPr>
          <a:lstStyle>
            <a:defPPr>
              <a:defRPr lang="en-US"/>
            </a:defPPr>
            <a:lvl1pPr marL="0" algn="l" defTabSz="685750" rtl="0" eaLnBrk="1" latinLnBrk="0" hangingPunct="1">
              <a:lnSpc>
                <a:spcPct val="100000"/>
              </a:lnSpc>
              <a:spcBef>
                <a:spcPct val="0"/>
              </a:spcBef>
              <a:buNone/>
              <a:defRPr sz="3800" b="1" i="0" kern="1200" spc="0" baseline="0">
                <a:solidFill>
                  <a:schemeClr val="bg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Medicare Part D (prescription drug) benefits and features</a:t>
            </a:r>
          </a:p>
        </p:txBody>
      </p:sp>
      <p:sp>
        <p:nvSpPr>
          <p:cNvPr id="2" name="Title 1">
            <a:extLst>
              <a:ext uri="{FF2B5EF4-FFF2-40B4-BE49-F238E27FC236}">
                <a16:creationId xmlns:a16="http://schemas.microsoft.com/office/drawing/2014/main" id="{669518C8-C339-3020-96AE-289FA200C6C8}"/>
              </a:ext>
            </a:extLst>
          </p:cNvPr>
          <p:cNvSpPr>
            <a:spLocks noGrp="1"/>
          </p:cNvSpPr>
          <p:nvPr>
            <p:ph type="ctrTitle"/>
          </p:nvPr>
        </p:nvSpPr>
        <p:spPr>
          <a:xfrm>
            <a:off x="447799" y="-244764"/>
            <a:ext cx="3791692" cy="244764"/>
          </a:xfrm>
        </p:spPr>
        <p:txBody>
          <a:bodyPr vert="horz" lIns="91440" tIns="45720" rIns="91440" bIns="45720" rtlCol="0" anchor="t" anchorCtr="0">
            <a:noAutofit/>
          </a:bodyPr>
          <a:lstStyle/>
          <a:p>
            <a:r>
              <a:rPr lang="en-US" sz="800"/>
              <a:t>Medicare Part D (prescription drug) benefits and features</a:t>
            </a:r>
          </a:p>
        </p:txBody>
      </p:sp>
    </p:spTree>
    <p:extLst>
      <p:ext uri="{BB962C8B-B14F-4D97-AF65-F5344CB8AC3E}">
        <p14:creationId xmlns:p14="http://schemas.microsoft.com/office/powerpoint/2010/main" val="688453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earplug&#10;&#10;Description automatically generated">
            <a:extLst>
              <a:ext uri="{FF2B5EF4-FFF2-40B4-BE49-F238E27FC236}">
                <a16:creationId xmlns:a16="http://schemas.microsoft.com/office/drawing/2014/main" id="{FF13B244-F1D5-4611-EEC9-32C8514711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2323" y="344453"/>
            <a:ext cx="4181677" cy="5584299"/>
          </a:xfrm>
          <a:prstGeom prst="rect">
            <a:avLst/>
          </a:prstGeom>
        </p:spPr>
      </p:pic>
      <p:sp>
        <p:nvSpPr>
          <p:cNvPr id="3" name="Slide Number Placeholder 2">
            <a:extLst>
              <a:ext uri="{FF2B5EF4-FFF2-40B4-BE49-F238E27FC236}">
                <a16:creationId xmlns:a16="http://schemas.microsoft.com/office/drawing/2014/main" id="{BA5BA270-95B3-A24B-D9E8-A7782C02C70D}"/>
              </a:ext>
            </a:extLst>
          </p:cNvPr>
          <p:cNvSpPr>
            <a:spLocks noGrp="1"/>
          </p:cNvSpPr>
          <p:nvPr>
            <p:ph type="sldNum" sz="quarter" idx="12"/>
          </p:nvPr>
        </p:nvSpPr>
        <p:spPr>
          <a:xfrm>
            <a:off x="8432459" y="6275641"/>
            <a:ext cx="352985" cy="374396"/>
          </a:xfrm>
        </p:spPr>
        <p:txBody>
          <a:bodyPr/>
          <a:lstStyle/>
          <a:p>
            <a:fld id="{66DE20E4-D496-034F-914D-F7F15B93E95B}" type="slidenum">
              <a:rPr lang="en-US" smtClean="0"/>
              <a:t>22</a:t>
            </a:fld>
            <a:endParaRPr lang="en-US"/>
          </a:p>
        </p:txBody>
      </p:sp>
      <p:sp>
        <p:nvSpPr>
          <p:cNvPr id="5" name="Content Placeholder 2">
            <a:extLst>
              <a:ext uri="{FF2B5EF4-FFF2-40B4-BE49-F238E27FC236}">
                <a16:creationId xmlns:a16="http://schemas.microsoft.com/office/drawing/2014/main" id="{416800E5-4C23-A48B-A65F-DA31E45995BB}"/>
              </a:ext>
            </a:extLst>
          </p:cNvPr>
          <p:cNvSpPr txBox="1"/>
          <p:nvPr/>
        </p:nvSpPr>
        <p:spPr>
          <a:xfrm>
            <a:off x="448055" y="4964386"/>
            <a:ext cx="4181677" cy="923330"/>
          </a:xfrm>
          <a:prstGeom prst="rect">
            <a:avLst/>
          </a:prstGeom>
          <a:solidFill>
            <a:schemeClr val="bg2"/>
          </a:solidFill>
        </p:spPr>
        <p:txBody>
          <a:bodyPr vert="horz" wrap="square" lIns="182880" tIns="182880" rIns="182880" bIns="182880" rtlCol="0">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lvl="2" indent="0">
              <a:buNone/>
            </a:pPr>
            <a:r>
              <a:rPr lang="en-US" dirty="0"/>
              <a:t>Check your plan’s drug list at </a:t>
            </a:r>
            <a:r>
              <a:rPr lang="en-US" b="1" dirty="0"/>
              <a:t>retiree.uhc.com/UC</a:t>
            </a:r>
            <a:r>
              <a:rPr lang="en-US" b="1" dirty="0">
                <a:solidFill>
                  <a:schemeClr val="tx1"/>
                </a:solidFill>
              </a:rPr>
              <a:t> </a:t>
            </a:r>
            <a:r>
              <a:rPr lang="en-US" dirty="0">
                <a:solidFill>
                  <a:schemeClr val="tx1"/>
                </a:solidFill>
                <a:latin typeface="Helvetica" pitchFamily="2" charset="0"/>
              </a:rPr>
              <a:t>after October 4, 2025,</a:t>
            </a:r>
            <a:r>
              <a:rPr lang="en-US" dirty="0">
                <a:solidFill>
                  <a:schemeClr val="tx1"/>
                </a:solidFill>
                <a:effectLst/>
                <a:latin typeface="Helvetica" pitchFamily="2" charset="0"/>
              </a:rPr>
              <a:t> </a:t>
            </a:r>
            <a:r>
              <a:rPr lang="en-US" dirty="0"/>
              <a:t>or call Customer Service to see if your prescription drugs are covered</a:t>
            </a:r>
          </a:p>
        </p:txBody>
      </p:sp>
      <p:pic>
        <p:nvPicPr>
          <p:cNvPr id="8" name="Picture 7">
            <a:extLst>
              <a:ext uri="{FF2B5EF4-FFF2-40B4-BE49-F238E27FC236}">
                <a16:creationId xmlns:a16="http://schemas.microsoft.com/office/drawing/2014/main" id="{F6F019CB-B4ED-99BD-F6B0-3188E7788C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8055" y="1489806"/>
            <a:ext cx="612648" cy="612648"/>
          </a:xfrm>
          <a:prstGeom prst="rect">
            <a:avLst/>
          </a:prstGeom>
        </p:spPr>
      </p:pic>
      <p:sp>
        <p:nvSpPr>
          <p:cNvPr id="9" name="Text Placeholder 14">
            <a:extLst>
              <a:ext uri="{FF2B5EF4-FFF2-40B4-BE49-F238E27FC236}">
                <a16:creationId xmlns:a16="http://schemas.microsoft.com/office/drawing/2014/main" id="{F48BFDC7-0393-8A2C-5FE5-F7341664D56A}"/>
              </a:ext>
            </a:extLst>
          </p:cNvPr>
          <p:cNvSpPr txBox="1"/>
          <p:nvPr/>
        </p:nvSpPr>
        <p:spPr>
          <a:xfrm>
            <a:off x="1139575" y="1431948"/>
            <a:ext cx="4181677" cy="3185549"/>
          </a:xfrm>
          <a:prstGeom prst="rect">
            <a:avLst/>
          </a:prstGeom>
        </p:spPr>
        <p:txBody>
          <a:bodyPr vert="horz" lIns="91440" tIns="45720" rIns="9144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900"/>
              </a:spcBef>
              <a:spcAft>
                <a:spcPts val="1200"/>
              </a:spcAft>
              <a:buNone/>
            </a:pPr>
            <a:r>
              <a:rPr lang="en-US" sz="1600" dirty="0"/>
              <a:t>UnitedHealthcare has thousands of national, regional, local chain and independent neighborhood pharmacies in the network</a:t>
            </a:r>
          </a:p>
          <a:p>
            <a:pPr marL="0" indent="0">
              <a:lnSpc>
                <a:spcPct val="100000"/>
              </a:lnSpc>
              <a:spcBef>
                <a:spcPts val="900"/>
              </a:spcBef>
              <a:spcAft>
                <a:spcPts val="1200"/>
              </a:spcAft>
              <a:buNone/>
            </a:pPr>
            <a:r>
              <a:rPr lang="en-US" sz="1600" dirty="0"/>
              <a:t>Thousands of covered brand-name and generic prescription drugs</a:t>
            </a:r>
          </a:p>
        </p:txBody>
      </p:sp>
      <p:pic>
        <p:nvPicPr>
          <p:cNvPr id="7" name="Picture 6">
            <a:extLst>
              <a:ext uri="{FF2B5EF4-FFF2-40B4-BE49-F238E27FC236}">
                <a16:creationId xmlns:a16="http://schemas.microsoft.com/office/drawing/2014/main" id="{11B17034-74BF-5BD4-A83F-C60BF2C37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8055" y="2432834"/>
            <a:ext cx="612648" cy="612648"/>
          </a:xfrm>
          <a:prstGeom prst="rect">
            <a:avLst/>
          </a:prstGeom>
        </p:spPr>
      </p:pic>
      <p:sp>
        <p:nvSpPr>
          <p:cNvPr id="2" name="Title 1">
            <a:extLst>
              <a:ext uri="{FF2B5EF4-FFF2-40B4-BE49-F238E27FC236}">
                <a16:creationId xmlns:a16="http://schemas.microsoft.com/office/drawing/2014/main" id="{83704E68-F2D7-E57E-46E3-BE9B363AFA44}"/>
              </a:ext>
            </a:extLst>
          </p:cNvPr>
          <p:cNvSpPr txBox="1"/>
          <p:nvPr/>
        </p:nvSpPr>
        <p:spPr>
          <a:xfrm>
            <a:off x="374906" y="344453"/>
            <a:ext cx="7074191" cy="74808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Part D prescription drug coverage</a:t>
            </a:r>
          </a:p>
        </p:txBody>
      </p:sp>
      <p:sp>
        <p:nvSpPr>
          <p:cNvPr id="6" name="Title 5">
            <a:extLst>
              <a:ext uri="{FF2B5EF4-FFF2-40B4-BE49-F238E27FC236}">
                <a16:creationId xmlns:a16="http://schemas.microsoft.com/office/drawing/2014/main" id="{344D4FE0-D4CA-B61B-FF21-B3222B6A33A4}"/>
              </a:ext>
            </a:extLst>
          </p:cNvPr>
          <p:cNvSpPr>
            <a:spLocks noGrp="1"/>
          </p:cNvSpPr>
          <p:nvPr>
            <p:ph type="title"/>
          </p:nvPr>
        </p:nvSpPr>
        <p:spPr>
          <a:xfrm>
            <a:off x="374906" y="-249382"/>
            <a:ext cx="1934185" cy="249382"/>
          </a:xfrm>
        </p:spPr>
        <p:txBody>
          <a:bodyPr vert="horz" lIns="91440" tIns="45720" rIns="91440" bIns="45720" rtlCol="0" anchor="b" anchorCtr="0">
            <a:noAutofit/>
          </a:bodyPr>
          <a:lstStyle/>
          <a:p>
            <a:r>
              <a:rPr lang="en-US" sz="800">
                <a:solidFill>
                  <a:schemeClr val="bg1"/>
                </a:solidFill>
              </a:rPr>
              <a:t>Part D prescription drug coverage</a:t>
            </a:r>
          </a:p>
        </p:txBody>
      </p:sp>
    </p:spTree>
    <p:extLst>
      <p:ext uri="{BB962C8B-B14F-4D97-AF65-F5344CB8AC3E}">
        <p14:creationId xmlns:p14="http://schemas.microsoft.com/office/powerpoint/2010/main" val="10303633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4944-B61D-96F4-94D2-D999E7413900}"/>
              </a:ext>
            </a:extLst>
          </p:cNvPr>
          <p:cNvSpPr>
            <a:spLocks noGrp="1"/>
          </p:cNvSpPr>
          <p:nvPr>
            <p:ph type="title"/>
          </p:nvPr>
        </p:nvSpPr>
        <p:spPr/>
        <p:txBody>
          <a:bodyPr/>
          <a:lstStyle/>
          <a:p>
            <a:r>
              <a:rPr lang="en-US" dirty="0"/>
              <a:t>Late Enrollment Penalty (LEP) – Part D</a:t>
            </a:r>
          </a:p>
        </p:txBody>
      </p:sp>
      <p:sp>
        <p:nvSpPr>
          <p:cNvPr id="3" name="Slide Number Placeholder 2">
            <a:extLst>
              <a:ext uri="{FF2B5EF4-FFF2-40B4-BE49-F238E27FC236}">
                <a16:creationId xmlns:a16="http://schemas.microsoft.com/office/drawing/2014/main" id="{40C765A5-0B83-94A6-7691-DB5E1620D41E}"/>
              </a:ext>
            </a:extLst>
          </p:cNvPr>
          <p:cNvSpPr>
            <a:spLocks noGrp="1"/>
          </p:cNvSpPr>
          <p:nvPr>
            <p:ph type="sldNum" sz="quarter" idx="12"/>
          </p:nvPr>
        </p:nvSpPr>
        <p:spPr>
          <a:xfrm>
            <a:off x="8432459" y="6275641"/>
            <a:ext cx="352985" cy="374396"/>
          </a:xfrm>
        </p:spPr>
        <p:txBody>
          <a:bodyPr/>
          <a:lstStyle/>
          <a:p>
            <a:fld id="{90F9BDA0-AF0E-4BA8-B742-3B9C92A3E6FE}" type="slidenum">
              <a:rPr lang="en-US" smtClean="0"/>
              <a:t>23</a:t>
            </a:fld>
            <a:endParaRPr lang="en-US"/>
          </a:p>
        </p:txBody>
      </p:sp>
      <p:sp>
        <p:nvSpPr>
          <p:cNvPr id="4" name="Text Placeholder 3">
            <a:extLst>
              <a:ext uri="{FF2B5EF4-FFF2-40B4-BE49-F238E27FC236}">
                <a16:creationId xmlns:a16="http://schemas.microsoft.com/office/drawing/2014/main" id="{E9692953-E6E7-8CCA-7458-A8E679D1A25A}"/>
              </a:ext>
            </a:extLst>
          </p:cNvPr>
          <p:cNvSpPr>
            <a:spLocks noGrp="1"/>
          </p:cNvSpPr>
          <p:nvPr>
            <p:ph type="body" sz="quarter" idx="13"/>
          </p:nvPr>
        </p:nvSpPr>
        <p:spPr>
          <a:xfrm>
            <a:off x="374903" y="1180975"/>
            <a:ext cx="4197097" cy="4693366"/>
          </a:xfrm>
        </p:spPr>
        <p:txBody>
          <a:bodyPr/>
          <a:lstStyle/>
          <a:p>
            <a:pPr marL="0" indent="0">
              <a:lnSpc>
                <a:spcPct val="100000"/>
              </a:lnSpc>
              <a:buNone/>
            </a:pPr>
            <a:r>
              <a:rPr lang="en-US" b="1">
                <a:solidFill>
                  <a:schemeClr val="tx1"/>
                </a:solidFill>
                <a:effectLst/>
                <a:latin typeface="Arial" panose="020B0604020202020204" pitchFamily="34" charset="0"/>
              </a:rPr>
              <a:t>What is it?</a:t>
            </a:r>
            <a:br>
              <a:rPr lang="en-US" sz="1200" b="1">
                <a:solidFill>
                  <a:schemeClr val="tx1"/>
                </a:solidFill>
                <a:effectLst/>
                <a:latin typeface="Arial" panose="020B0604020202020204" pitchFamily="34" charset="0"/>
              </a:rPr>
            </a:br>
            <a:r>
              <a:rPr lang="en-US" sz="1200">
                <a:solidFill>
                  <a:schemeClr val="tx1"/>
                </a:solidFill>
                <a:latin typeface="Arial" panose="020B0604020202020204" pitchFamily="34" charset="0"/>
              </a:rPr>
              <a:t>The LEP is a late fee Medicare charges if you had 63 days or more without prescription drug coverage. This can </a:t>
            </a:r>
            <a:br>
              <a:rPr lang="en-US" sz="1200">
                <a:solidFill>
                  <a:schemeClr val="tx1"/>
                </a:solidFill>
                <a:latin typeface="Arial" panose="020B0604020202020204" pitchFamily="34" charset="0"/>
              </a:rPr>
            </a:br>
            <a:r>
              <a:rPr lang="en-US" sz="1200">
                <a:solidFill>
                  <a:schemeClr val="tx1"/>
                </a:solidFill>
                <a:latin typeface="Arial" panose="020B0604020202020204" pitchFamily="34" charset="0"/>
              </a:rPr>
              <a:t>happen if:</a:t>
            </a:r>
          </a:p>
          <a:p>
            <a:pPr>
              <a:lnSpc>
                <a:spcPct val="100000"/>
              </a:lnSpc>
            </a:pPr>
            <a:r>
              <a:rPr lang="en-US" sz="1200">
                <a:solidFill>
                  <a:schemeClr val="tx1"/>
                </a:solidFill>
                <a:effectLst/>
                <a:latin typeface="Arial" panose="020B0604020202020204" pitchFamily="34" charset="0"/>
              </a:rPr>
              <a:t>You didn’t enroll in a Medicare Prescription Drug plan </a:t>
            </a:r>
            <a:br>
              <a:rPr lang="en-US" sz="1200">
                <a:solidFill>
                  <a:schemeClr val="tx1"/>
                </a:solidFill>
                <a:effectLst/>
                <a:latin typeface="Arial" panose="020B0604020202020204" pitchFamily="34" charset="0"/>
              </a:rPr>
            </a:br>
            <a:r>
              <a:rPr lang="en-US" sz="1200">
                <a:solidFill>
                  <a:schemeClr val="tx1"/>
                </a:solidFill>
                <a:effectLst/>
                <a:latin typeface="Arial" panose="020B0604020202020204" pitchFamily="34" charset="0"/>
              </a:rPr>
              <a:t>when you were first eligible</a:t>
            </a:r>
          </a:p>
          <a:p>
            <a:pPr>
              <a:lnSpc>
                <a:spcPct val="100000"/>
              </a:lnSpc>
            </a:pPr>
            <a:r>
              <a:rPr lang="en-US" sz="1200">
                <a:solidFill>
                  <a:schemeClr val="tx1"/>
                </a:solidFill>
                <a:effectLst/>
                <a:latin typeface="Arial" panose="020B0604020202020204" pitchFamily="34" charset="0"/>
              </a:rPr>
              <a:t>You didn’t have a plan that met Medicare’s minimum standards</a:t>
            </a:r>
          </a:p>
          <a:p>
            <a:pPr marL="0" indent="0">
              <a:lnSpc>
                <a:spcPct val="100000"/>
              </a:lnSpc>
              <a:buNone/>
            </a:pPr>
            <a:r>
              <a:rPr lang="en-US" sz="1200">
                <a:solidFill>
                  <a:schemeClr val="tx1"/>
                </a:solidFill>
                <a:effectLst/>
                <a:latin typeface="Arial" panose="020B0604020202020204" pitchFamily="34" charset="0"/>
              </a:rPr>
              <a:t>The LEP is an amount added to your monthly Medicare premium and billed to you separately by UnitedHealthcare.</a:t>
            </a:r>
          </a:p>
          <a:p>
            <a:pPr marL="0" indent="0">
              <a:lnSpc>
                <a:spcPct val="100000"/>
              </a:lnSpc>
              <a:buNone/>
            </a:pPr>
            <a:r>
              <a:rPr lang="en-US" b="1">
                <a:solidFill>
                  <a:schemeClr val="tx1"/>
                </a:solidFill>
                <a:effectLst/>
                <a:latin typeface="Arial" panose="020B0604020202020204" pitchFamily="34" charset="0"/>
              </a:rPr>
              <a:t>Why does LEP exist?</a:t>
            </a:r>
            <a:br>
              <a:rPr lang="en-US" sz="1200" b="1">
                <a:solidFill>
                  <a:schemeClr val="tx1"/>
                </a:solidFill>
                <a:effectLst/>
                <a:latin typeface="Arial" panose="020B0604020202020204" pitchFamily="34" charset="0"/>
              </a:rPr>
            </a:br>
            <a:r>
              <a:rPr lang="en-US" sz="1200">
                <a:solidFill>
                  <a:schemeClr val="tx1"/>
                </a:solidFill>
                <a:effectLst/>
                <a:latin typeface="Arial" panose="020B0604020202020204" pitchFamily="34" charset="0"/>
              </a:rPr>
              <a:t>It is the federal government’s method to encourage enrollment in the Part D (prescription drug) product so that people who have low utilization offset those who have high utilization.</a:t>
            </a:r>
          </a:p>
          <a:p>
            <a:pPr marL="0" indent="0">
              <a:lnSpc>
                <a:spcPct val="100000"/>
              </a:lnSpc>
              <a:buNone/>
            </a:pPr>
            <a:r>
              <a:rPr lang="en-US" b="1">
                <a:latin typeface="Arial" panose="020B0604020202020204" pitchFamily="34" charset="0"/>
              </a:rPr>
              <a:t>How will I be notified?</a:t>
            </a:r>
            <a:br>
              <a:rPr lang="en-US" sz="1200">
                <a:latin typeface="Arial" panose="020B0604020202020204" pitchFamily="34" charset="0"/>
              </a:rPr>
            </a:br>
            <a:r>
              <a:rPr lang="en-US" sz="1200">
                <a:latin typeface="Arial" panose="020B0604020202020204" pitchFamily="34" charset="0"/>
              </a:rPr>
              <a:t>If you are identified as having a gap in your Medicare Part D prescription coverage, Centers for Medicare &amp; Medicaid Services (CMS) will notify UnitedHealthcare of the dates of the gap. UnitedHealthcare must then notify you with an Attestation Letter within 7 days of the CMS determination.</a:t>
            </a:r>
          </a:p>
          <a:p>
            <a:pPr marL="0" indent="0">
              <a:lnSpc>
                <a:spcPct val="100000"/>
              </a:lnSpc>
              <a:buNone/>
            </a:pPr>
            <a:endParaRPr lang="en-US" sz="1200">
              <a:solidFill>
                <a:schemeClr val="tx1"/>
              </a:solidFill>
              <a:effectLst/>
              <a:latin typeface="Arial" panose="020B0604020202020204" pitchFamily="34" charset="0"/>
            </a:endParaRPr>
          </a:p>
        </p:txBody>
      </p:sp>
      <p:sp>
        <p:nvSpPr>
          <p:cNvPr id="5" name="Text Placeholder 4">
            <a:extLst>
              <a:ext uri="{FF2B5EF4-FFF2-40B4-BE49-F238E27FC236}">
                <a16:creationId xmlns:a16="http://schemas.microsoft.com/office/drawing/2014/main" id="{29D86831-FA5F-CE0E-3615-B7F760D03B3B}"/>
              </a:ext>
            </a:extLst>
          </p:cNvPr>
          <p:cNvSpPr>
            <a:spLocks noGrp="1"/>
          </p:cNvSpPr>
          <p:nvPr>
            <p:ph type="body" sz="quarter" idx="14"/>
          </p:nvPr>
        </p:nvSpPr>
        <p:spPr>
          <a:xfrm>
            <a:off x="4663440" y="1180975"/>
            <a:ext cx="3992880" cy="4693366"/>
          </a:xfrm>
        </p:spPr>
        <p:txBody>
          <a:bodyPr/>
          <a:lstStyle/>
          <a:p>
            <a:pPr marL="0" indent="0">
              <a:lnSpc>
                <a:spcPct val="100000"/>
              </a:lnSpc>
              <a:buNone/>
            </a:pPr>
            <a:r>
              <a:rPr lang="en-US" b="1">
                <a:latin typeface="Arial" panose="020B0604020202020204" pitchFamily="34" charset="0"/>
              </a:rPr>
              <a:t>What do I need to do next?</a:t>
            </a:r>
            <a:br>
              <a:rPr lang="en-US" sz="1200">
                <a:latin typeface="Arial" panose="020B0604020202020204" pitchFamily="34" charset="0"/>
              </a:rPr>
            </a:br>
            <a:r>
              <a:rPr lang="en-US" sz="1200">
                <a:latin typeface="Arial" panose="020B0604020202020204" pitchFamily="34" charset="0"/>
              </a:rPr>
              <a:t>The letter will provide instructions on how to self-attest to your prior creditable coverage, if applicable. You will be able to attest online or over the phone with UnitedHealthcare (toll-free number will be provided in the letter). You will also have an option to attest in writing. </a:t>
            </a:r>
            <a:r>
              <a:rPr lang="en-US" sz="1200" b="1">
                <a:latin typeface="Arial" panose="020B0604020202020204" pitchFamily="34" charset="0"/>
              </a:rPr>
              <a:t>You have 30 days from the date of notification to attest.</a:t>
            </a:r>
          </a:p>
          <a:p>
            <a:pPr marL="0" indent="0">
              <a:lnSpc>
                <a:spcPct val="100000"/>
              </a:lnSpc>
              <a:buNone/>
            </a:pPr>
            <a:endParaRPr lang="en-US" sz="1200">
              <a:latin typeface="Arial" panose="020B0604020202020204" pitchFamily="34" charset="0"/>
            </a:endParaRPr>
          </a:p>
        </p:txBody>
      </p:sp>
      <p:pic>
        <p:nvPicPr>
          <p:cNvPr id="6" name="Picture 5" descr="A screenshot of a account settings&#10;&#10;Description automatically generated with low confidence">
            <a:extLst>
              <a:ext uri="{FF2B5EF4-FFF2-40B4-BE49-F238E27FC236}">
                <a16:creationId xmlns:a16="http://schemas.microsoft.com/office/drawing/2014/main" id="{0034A986-74F3-A775-856C-BE9CDEBA0F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9457" y="2924738"/>
            <a:ext cx="3896863" cy="906299"/>
          </a:xfrm>
          <a:prstGeom prst="rect">
            <a:avLst/>
          </a:prstGeom>
          <a:ln w="6350">
            <a:solidFill>
              <a:schemeClr val="tx2"/>
            </a:solidFill>
          </a:ln>
        </p:spPr>
      </p:pic>
    </p:spTree>
    <p:extLst>
      <p:ext uri="{BB962C8B-B14F-4D97-AF65-F5344CB8AC3E}">
        <p14:creationId xmlns:p14="http://schemas.microsoft.com/office/powerpoint/2010/main" val="10347407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E950-06C2-BB72-B68C-8AEA4BA0D812}"/>
              </a:ext>
            </a:extLst>
          </p:cNvPr>
          <p:cNvSpPr>
            <a:spLocks noGrp="1"/>
          </p:cNvSpPr>
          <p:nvPr>
            <p:ph type="title"/>
          </p:nvPr>
        </p:nvSpPr>
        <p:spPr/>
        <p:txBody>
          <a:bodyPr/>
          <a:lstStyle/>
          <a:p>
            <a:r>
              <a:rPr lang="en-US" dirty="0"/>
              <a:t>How the Inflation Reduction Act has changed Medicare Part D coverage</a:t>
            </a:r>
          </a:p>
        </p:txBody>
      </p:sp>
      <p:sp>
        <p:nvSpPr>
          <p:cNvPr id="3" name="Slide Number Placeholder 2">
            <a:extLst>
              <a:ext uri="{FF2B5EF4-FFF2-40B4-BE49-F238E27FC236}">
                <a16:creationId xmlns:a16="http://schemas.microsoft.com/office/drawing/2014/main" id="{41CCE627-F8C1-7060-017E-4085F4F08F83}"/>
              </a:ext>
            </a:extLst>
          </p:cNvPr>
          <p:cNvSpPr>
            <a:spLocks noGrp="1"/>
          </p:cNvSpPr>
          <p:nvPr>
            <p:ph type="sldNum" sz="quarter" idx="12"/>
          </p:nvPr>
        </p:nvSpPr>
        <p:spPr/>
        <p:txBody>
          <a:bodyPr/>
          <a:lstStyle/>
          <a:p>
            <a:fld id="{90F9BDA0-AF0E-4BA8-B742-3B9C92A3E6FE}" type="slidenum">
              <a:rPr lang="en-US" smtClean="0"/>
              <a:t>24</a:t>
            </a:fld>
            <a:endParaRPr lang="en-US"/>
          </a:p>
        </p:txBody>
      </p:sp>
      <p:sp>
        <p:nvSpPr>
          <p:cNvPr id="4" name="Text Placeholder 3">
            <a:extLst>
              <a:ext uri="{FF2B5EF4-FFF2-40B4-BE49-F238E27FC236}">
                <a16:creationId xmlns:a16="http://schemas.microsoft.com/office/drawing/2014/main" id="{E41FEF55-CE10-8B61-9DBC-CA142575421E}"/>
              </a:ext>
            </a:extLst>
          </p:cNvPr>
          <p:cNvSpPr>
            <a:spLocks noGrp="1"/>
          </p:cNvSpPr>
          <p:nvPr>
            <p:ph type="body" sz="quarter" idx="13"/>
          </p:nvPr>
        </p:nvSpPr>
        <p:spPr>
          <a:xfrm>
            <a:off x="374904" y="1506086"/>
            <a:ext cx="7663865" cy="4527549"/>
          </a:xfrm>
        </p:spPr>
        <p:txBody>
          <a:bodyPr/>
          <a:lstStyle/>
          <a:p>
            <a:pPr marL="0" indent="0">
              <a:spcAft>
                <a:spcPct val="0"/>
              </a:spcAft>
              <a:buNone/>
            </a:pPr>
            <a:r>
              <a:rPr lang="en-US" b="1" dirty="0"/>
              <a:t>What is it?</a:t>
            </a:r>
            <a:endParaRPr lang="en-US" sz="1600" dirty="0">
              <a:solidFill>
                <a:srgbClr val="002576"/>
              </a:solidFill>
              <a:effectLst/>
              <a:latin typeface="Arial" panose="020B0604020202020204" pitchFamily="34" charset="0"/>
            </a:endParaRPr>
          </a:p>
          <a:p>
            <a:pPr marL="0" indent="0">
              <a:buNone/>
            </a:pPr>
            <a:r>
              <a:rPr lang="en-US" sz="1200" dirty="0">
                <a:solidFill>
                  <a:srgbClr val="002576"/>
                </a:solidFill>
                <a:effectLst/>
                <a:latin typeface="Arial" panose="020B0604020202020204" pitchFamily="34" charset="0"/>
              </a:rPr>
              <a:t>T</a:t>
            </a:r>
            <a:r>
              <a:rPr lang="en-US" sz="1200" dirty="0"/>
              <a:t>he Inflation Reduction Act (IRA) was signed into law in 2022. All UnitedHealthcare Group Retiree Medicare Part D plans (MAPD and PDP) are impacted.</a:t>
            </a:r>
            <a:br>
              <a:rPr lang="en-US" sz="1200" dirty="0"/>
            </a:br>
            <a:endParaRPr lang="en-US" sz="1200" dirty="0"/>
          </a:p>
          <a:p>
            <a:pPr marL="0" indent="0">
              <a:spcAft>
                <a:spcPct val="0"/>
              </a:spcAft>
              <a:buNone/>
            </a:pPr>
            <a:r>
              <a:rPr lang="en-US" b="1" dirty="0"/>
              <a:t>What does this mean?</a:t>
            </a:r>
            <a:endParaRPr lang="en-US" sz="1200" dirty="0"/>
          </a:p>
          <a:p>
            <a:pPr>
              <a:lnSpc>
                <a:spcPct val="100000"/>
              </a:lnSpc>
            </a:pPr>
            <a:r>
              <a:rPr lang="en-US" sz="1200" dirty="0"/>
              <a:t>The coverage gap stage (donut hole) was eliminated in 2025. The drug stages are now the deductible, initial coverage stage and catastrophic coverage stage.</a:t>
            </a:r>
          </a:p>
          <a:p>
            <a:pPr>
              <a:lnSpc>
                <a:spcPct val="100000"/>
              </a:lnSpc>
            </a:pPr>
            <a:r>
              <a:rPr lang="en-US" sz="1200" dirty="0"/>
              <a:t>Your 2026 total out-of-pocket costs for Part D prescription drug costs are limited to $2,100*. </a:t>
            </a:r>
            <a:br>
              <a:rPr lang="en-US" sz="1200" dirty="0"/>
            </a:br>
            <a:r>
              <a:rPr lang="en-US" sz="1200" dirty="0"/>
              <a:t>This means that after you and others on your behalf have paid a combined total of $2,100 for your Medicare Part D covered drugs, you will move from the initial coverage stage to the catastrophic coverage stage.</a:t>
            </a:r>
          </a:p>
          <a:p>
            <a:pPr>
              <a:lnSpc>
                <a:spcPct val="100000"/>
              </a:lnSpc>
            </a:pPr>
            <a:r>
              <a:rPr lang="en-US" sz="1200" dirty="0"/>
              <a:t>All Medicare Part D enrollees have the option to pay their out-of-pocket prescription drug costs in monthly installments over the course of the year. This is referred to as the Medicare Prescription Payment Plan.</a:t>
            </a:r>
          </a:p>
        </p:txBody>
      </p:sp>
      <p:sp>
        <p:nvSpPr>
          <p:cNvPr id="9" name="Text Placeholder 7">
            <a:extLst>
              <a:ext uri="{FF2B5EF4-FFF2-40B4-BE49-F238E27FC236}">
                <a16:creationId xmlns:a16="http://schemas.microsoft.com/office/drawing/2014/main" id="{5EC90F05-7340-8533-4BAD-2D842903DC5E}"/>
              </a:ext>
            </a:extLst>
          </p:cNvPr>
          <p:cNvSpPr txBox="1"/>
          <p:nvPr/>
        </p:nvSpPr>
        <p:spPr>
          <a:xfrm>
            <a:off x="373013" y="5884597"/>
            <a:ext cx="8074552" cy="187783"/>
          </a:xfrm>
          <a:prstGeom prst="rect">
            <a:avLst/>
          </a:prstGeom>
        </p:spPr>
        <p:txBody>
          <a:bodyPr vert="horz" lIns="91440" tIns="45720" rIns="9144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048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2715" indent="-88894"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3195" indent="-76194"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6374" indent="-84133"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700" dirty="0">
                <a:solidFill>
                  <a:schemeClr val="tx2"/>
                </a:solidFill>
              </a:rPr>
              <a:t>*If a plan has a lower out-of-pocket maximum in 2026, it would not increase but it may be calculated differently.</a:t>
            </a:r>
          </a:p>
        </p:txBody>
      </p:sp>
    </p:spTree>
    <p:extLst>
      <p:ext uri="{BB962C8B-B14F-4D97-AF65-F5344CB8AC3E}">
        <p14:creationId xmlns:p14="http://schemas.microsoft.com/office/powerpoint/2010/main" val="3347571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ABDD-E9CE-D1F7-75A4-83B7A5D5668C}"/>
              </a:ext>
            </a:extLst>
          </p:cNvPr>
          <p:cNvSpPr>
            <a:spLocks noGrp="1"/>
          </p:cNvSpPr>
          <p:nvPr>
            <p:ph type="title"/>
          </p:nvPr>
        </p:nvSpPr>
        <p:spPr/>
        <p:txBody>
          <a:bodyPr/>
          <a:lstStyle/>
          <a:p>
            <a:r>
              <a:rPr lang="en-US" dirty="0">
                <a:solidFill>
                  <a:srgbClr val="002677"/>
                </a:solidFill>
                <a:effectLst/>
              </a:rPr>
              <a:t>Medicare Prescription Payment Plan</a:t>
            </a:r>
            <a:endParaRPr lang="en-US" dirty="0"/>
          </a:p>
        </p:txBody>
      </p:sp>
      <p:sp>
        <p:nvSpPr>
          <p:cNvPr id="8" name="Text Placeholder 7">
            <a:extLst>
              <a:ext uri="{FF2B5EF4-FFF2-40B4-BE49-F238E27FC236}">
                <a16:creationId xmlns:a16="http://schemas.microsoft.com/office/drawing/2014/main" id="{FB2FF230-9773-C882-2DD3-F88581C3AC66}"/>
              </a:ext>
            </a:extLst>
          </p:cNvPr>
          <p:cNvSpPr>
            <a:spLocks noGrp="1"/>
          </p:cNvSpPr>
          <p:nvPr>
            <p:ph type="body" sz="quarter" idx="13"/>
          </p:nvPr>
        </p:nvSpPr>
        <p:spPr>
          <a:xfrm>
            <a:off x="374905" y="1205291"/>
            <a:ext cx="3968495" cy="4778871"/>
          </a:xfrm>
        </p:spPr>
        <p:txBody>
          <a:bodyPr/>
          <a:lstStyle/>
          <a:p>
            <a:pPr marL="0" indent="0">
              <a:spcAft>
                <a:spcPct val="0"/>
              </a:spcAft>
              <a:buNone/>
            </a:pPr>
            <a:r>
              <a:rPr lang="en-US" b="1">
                <a:solidFill>
                  <a:srgbClr val="002576"/>
                </a:solidFill>
                <a:effectLst/>
                <a:latin typeface="Arial" panose="020B0604020202020204" pitchFamily="34" charset="0"/>
              </a:rPr>
              <a:t>What is it?</a:t>
            </a:r>
            <a:endParaRPr lang="en-US">
              <a:solidFill>
                <a:srgbClr val="002576"/>
              </a:solidFill>
              <a:effectLst/>
              <a:latin typeface="Arial" panose="020B0604020202020204" pitchFamily="34" charset="0"/>
            </a:endParaRPr>
          </a:p>
          <a:p>
            <a:pPr marL="0" indent="0">
              <a:buNone/>
            </a:pPr>
            <a:r>
              <a:rPr lang="en-US" sz="1200">
                <a:solidFill>
                  <a:srgbClr val="002576"/>
                </a:solidFill>
                <a:effectLst/>
                <a:latin typeface="Arial" panose="020B0604020202020204" pitchFamily="34" charset="0"/>
              </a:rPr>
              <a:t>The Medicare Prescription Payment Plan is a program created under the Inflation Reduction Act </a:t>
            </a:r>
            <a:r>
              <a:rPr lang="en-US" sz="1200">
                <a:solidFill>
                  <a:srgbClr val="002677"/>
                </a:solidFill>
                <a:effectLst/>
              </a:rPr>
              <a:t>that allows participants to spread their covered Part D out-of-pocket spending over the remainder of the calendar year.</a:t>
            </a:r>
          </a:p>
          <a:p>
            <a:pPr marL="0" indent="0">
              <a:spcBef>
                <a:spcPts val="1500"/>
              </a:spcBef>
              <a:spcAft>
                <a:spcPct val="0"/>
              </a:spcAft>
              <a:buNone/>
            </a:pPr>
            <a:r>
              <a:rPr lang="en-US" b="1">
                <a:solidFill>
                  <a:srgbClr val="002576"/>
                </a:solidFill>
                <a:effectLst/>
                <a:latin typeface="Arial" panose="020B0604020202020204" pitchFamily="34" charset="0"/>
              </a:rPr>
              <a:t>Who can participate in the Medicare Prescription Payment Plan program?</a:t>
            </a:r>
            <a:endParaRPr lang="en-US">
              <a:solidFill>
                <a:srgbClr val="002576"/>
              </a:solidFill>
              <a:effectLst/>
              <a:latin typeface="Arial" panose="020B0604020202020204" pitchFamily="34" charset="0"/>
            </a:endParaRPr>
          </a:p>
          <a:p>
            <a:pPr marL="0" indent="0">
              <a:buNone/>
            </a:pPr>
            <a:r>
              <a:rPr lang="en-US" sz="1200">
                <a:solidFill>
                  <a:srgbClr val="002677"/>
                </a:solidFill>
                <a:effectLst/>
              </a:rPr>
              <a:t>All Part D enrollees in employer group plans are eligible to participate in the Medicare Prescription Payment Plan. Information about the program is included in select plan materials.</a:t>
            </a:r>
          </a:p>
          <a:p>
            <a:pPr marL="0" indent="0">
              <a:buNone/>
            </a:pPr>
            <a:r>
              <a:rPr lang="en-US" sz="1200">
                <a:solidFill>
                  <a:srgbClr val="002576"/>
                </a:solidFill>
                <a:effectLst/>
                <a:latin typeface="Arial" panose="020B0604020202020204" pitchFamily="34" charset="0"/>
              </a:rPr>
              <a:t>While this program is available to anyone with Medicare Part D, enrollees with high cost-sharing earlier in the plan year are more likely to benefit from the program.</a:t>
            </a:r>
          </a:p>
          <a:p>
            <a:pPr marL="0" indent="0">
              <a:buNone/>
            </a:pPr>
            <a:r>
              <a:rPr lang="en-US" sz="1200">
                <a:solidFill>
                  <a:srgbClr val="002576"/>
                </a:solidFill>
                <a:effectLst/>
                <a:latin typeface="Arial" panose="020B0604020202020204" pitchFamily="34" charset="0"/>
              </a:rPr>
              <a:t>This program may not be a good fit for members who have low yearly drug costs, who are not likely to reach the $2,100 annual out-of-pocket maximum, or who have Extra Help or another government program to help save on their prescription drug costs.</a:t>
            </a:r>
          </a:p>
        </p:txBody>
      </p:sp>
      <p:sp>
        <p:nvSpPr>
          <p:cNvPr id="5" name="Slide Number Placeholder 101">
            <a:extLst>
              <a:ext uri="{FF2B5EF4-FFF2-40B4-BE49-F238E27FC236}">
                <a16:creationId xmlns:a16="http://schemas.microsoft.com/office/drawing/2014/main" id="{C44B2790-7504-2870-CEB2-E7B287039370}"/>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25</a:t>
            </a:fld>
            <a:endParaRPr lang="en-US" sz="800"/>
          </a:p>
        </p:txBody>
      </p:sp>
      <p:sp>
        <p:nvSpPr>
          <p:cNvPr id="14" name="TextBox 13">
            <a:extLst>
              <a:ext uri="{FF2B5EF4-FFF2-40B4-BE49-F238E27FC236}">
                <a16:creationId xmlns:a16="http://schemas.microsoft.com/office/drawing/2014/main" id="{0FE704F4-E2D1-FFD5-C825-04945050C7CE}"/>
              </a:ext>
            </a:extLst>
          </p:cNvPr>
          <p:cNvSpPr txBox="1"/>
          <p:nvPr/>
        </p:nvSpPr>
        <p:spPr>
          <a:xfrm>
            <a:off x="4662246" y="1205291"/>
            <a:ext cx="4123197" cy="269150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50" rtl="0" eaLnBrk="1" fontAlgn="auto" latinLnBrk="0" hangingPunct="1">
              <a:lnSpc>
                <a:spcPct val="90000"/>
              </a:lnSpc>
              <a:spcBef>
                <a:spcPts val="1500"/>
              </a:spcBef>
              <a:buClr>
                <a:srgbClr val="002677"/>
              </a:buClr>
              <a:buSzTx/>
              <a:buFont typeface="Arial" panose="020B0604020202020204" pitchFamily="34" charset="0"/>
              <a:buNone/>
              <a:defRPr/>
            </a:pPr>
            <a:r>
              <a:rPr kumimoji="0" lang="en-US" sz="1400" b="1" i="0" u="none" strike="noStrike" kern="1200" cap="none" spc="0" normalizeH="0" baseline="0" noProof="0">
                <a:ln>
                  <a:noFill/>
                </a:ln>
                <a:solidFill>
                  <a:srgbClr val="002576"/>
                </a:solidFill>
                <a:effectLst/>
                <a:uLnTx/>
                <a:uFillTx/>
                <a:latin typeface="Arial" panose="020B0604020202020204" pitchFamily="34" charset="0"/>
                <a:ea typeface="+mn-ea"/>
                <a:cs typeface="Arial" panose="020B0604020202020204" pitchFamily="34" charset="0"/>
              </a:rPr>
              <a:t>How does it work?</a:t>
            </a:r>
            <a:endParaRPr kumimoji="0" lang="en-US" sz="1400" b="0" i="0" u="none" strike="noStrike" kern="1200" cap="none" spc="0" normalizeH="0" baseline="0" noProof="0">
              <a:ln>
                <a:noFill/>
              </a:ln>
              <a:solidFill>
                <a:srgbClr val="002576"/>
              </a:solidFill>
              <a:effectLst/>
              <a:uLnTx/>
              <a:uFillTx/>
              <a:latin typeface="Arial" panose="020B0604020202020204" pitchFamily="34" charset="0"/>
              <a:ea typeface="+mn-ea"/>
              <a:cs typeface="Arial" panose="020B0604020202020204" pitchFamily="34" charset="0"/>
            </a:endParaRPr>
          </a:p>
          <a:p>
            <a:pPr marL="114292" marR="0" lvl="0" indent="-114292" algn="l" defTabSz="685750" rtl="0" eaLnBrk="1" fontAlgn="auto" latinLnBrk="0" hangingPunct="1">
              <a:lnSpc>
                <a:spcPct val="90000"/>
              </a:lnSpc>
              <a:spcBef>
                <a:spcPts val="300"/>
              </a:spcBef>
              <a:spcAft>
                <a:spcPts val="600"/>
              </a:spcAft>
              <a:buClr>
                <a:srgbClr val="002677"/>
              </a:buClr>
              <a:buSzTx/>
              <a:buFont typeface="Arial" panose="020B0604020202020204" pitchFamily="34" charset="0"/>
              <a:buChar char="•"/>
              <a:defRPr/>
            </a:pPr>
            <a:r>
              <a:rPr kumimoji="0" lang="en-US" sz="1200" b="0" i="0" u="none" strike="noStrike" kern="1200" cap="none" spc="0" normalizeH="0" baseline="0" noProof="0">
                <a:ln>
                  <a:noFill/>
                </a:ln>
                <a:solidFill>
                  <a:srgbClr val="002576"/>
                </a:solidFill>
                <a:effectLst/>
                <a:uLnTx/>
                <a:uFillTx/>
                <a:latin typeface="Arial"/>
                <a:ea typeface="+mn-ea"/>
                <a:cs typeface="Arial" panose="020B0604020202020204" pitchFamily="34" charset="0"/>
              </a:rPr>
              <a:t>A member can opt in to the program through the plan online, over the phone or by mail</a:t>
            </a:r>
          </a:p>
          <a:p>
            <a:pPr marL="114292" marR="0" lvl="0" indent="-114292" algn="l" defTabSz="685750" rtl="0" eaLnBrk="1" fontAlgn="auto" latinLnBrk="0" hangingPunct="1">
              <a:lnSpc>
                <a:spcPct val="90000"/>
              </a:lnSpc>
              <a:spcBef>
                <a:spcPts val="300"/>
              </a:spcBef>
              <a:spcAft>
                <a:spcPts val="600"/>
              </a:spcAft>
              <a:buClr>
                <a:srgbClr val="002677"/>
              </a:buClr>
              <a:buSzTx/>
              <a:buFont typeface="Arial" panose="020B0604020202020204" pitchFamily="34" charset="0"/>
              <a:buChar char="•"/>
              <a:defRPr/>
            </a:pPr>
            <a:r>
              <a:rPr kumimoji="0" lang="en-US" sz="1200" b="0" i="0" u="none" strike="noStrike" kern="1200" cap="none" spc="0" normalizeH="0" baseline="0" noProof="0">
                <a:ln>
                  <a:noFill/>
                </a:ln>
                <a:solidFill>
                  <a:srgbClr val="002576"/>
                </a:solidFill>
                <a:effectLst/>
                <a:uLnTx/>
                <a:uFillTx/>
                <a:latin typeface="Arial"/>
                <a:ea typeface="+mn-ea"/>
                <a:cs typeface="Arial" panose="020B0604020202020204" pitchFamily="34" charset="0"/>
              </a:rPr>
              <a:t>The member pays $0 up front for their Part D medication, and the plan pays the pharmacy for the member's cost share</a:t>
            </a:r>
          </a:p>
          <a:p>
            <a:pPr marL="114292" marR="0" lvl="0" indent="-114292" algn="l" defTabSz="685750" rtl="0" eaLnBrk="1" fontAlgn="auto" latinLnBrk="0" hangingPunct="1">
              <a:lnSpc>
                <a:spcPct val="90000"/>
              </a:lnSpc>
              <a:spcBef>
                <a:spcPts val="300"/>
              </a:spcBef>
              <a:spcAft>
                <a:spcPts val="600"/>
              </a:spcAft>
              <a:buClr>
                <a:srgbClr val="002677"/>
              </a:buClr>
              <a:buSzTx/>
              <a:buFont typeface="Arial" panose="020B0604020202020204" pitchFamily="34" charset="0"/>
              <a:buChar char="•"/>
              <a:defRPr/>
            </a:pPr>
            <a:r>
              <a:rPr kumimoji="0" lang="en-US" sz="12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The plan sends monthly bills to the member, which can be paid online, over the phone or by opting in to autopay</a:t>
            </a:r>
          </a:p>
          <a:p>
            <a:pPr marL="114292" marR="0" lvl="0" indent="-114292" algn="l" defTabSz="685750" rtl="0" eaLnBrk="1" fontAlgn="auto" latinLnBrk="0" hangingPunct="1">
              <a:lnSpc>
                <a:spcPct val="90000"/>
              </a:lnSpc>
              <a:spcBef>
                <a:spcPts val="300"/>
              </a:spcBef>
              <a:spcAft>
                <a:spcPts val="600"/>
              </a:spcAft>
              <a:buClr>
                <a:srgbClr val="002677"/>
              </a:buClr>
              <a:buSzTx/>
              <a:buFont typeface="Arial" panose="020B0604020202020204" pitchFamily="34" charset="0"/>
              <a:buChar char="•"/>
              <a:defRPr/>
            </a:pPr>
            <a:r>
              <a:rPr kumimoji="0" lang="en-US" sz="12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Future payments increase as the member continues to fill prescriptions throughout the year</a:t>
            </a:r>
          </a:p>
          <a:p>
            <a:pPr marL="114292" marR="0" lvl="0" indent="-114292" algn="l" defTabSz="685750" rtl="0" eaLnBrk="1" fontAlgn="auto" latinLnBrk="0" hangingPunct="1">
              <a:lnSpc>
                <a:spcPct val="90000"/>
              </a:lnSpc>
              <a:spcBef>
                <a:spcPts val="300"/>
              </a:spcBef>
              <a:spcAft>
                <a:spcPts val="600"/>
              </a:spcAft>
              <a:buClr>
                <a:srgbClr val="002677"/>
              </a:buClr>
              <a:buSzTx/>
              <a:buFont typeface="Arial" panose="020B0604020202020204" pitchFamily="34" charset="0"/>
              <a:buChar char="•"/>
              <a:defRPr/>
            </a:pPr>
            <a:r>
              <a:rPr kumimoji="0" lang="en-US" sz="12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The member won't pay interest or fees on the amount owed even if the payment is late</a:t>
            </a:r>
          </a:p>
        </p:txBody>
      </p:sp>
    </p:spTree>
    <p:extLst>
      <p:ext uri="{BB962C8B-B14F-4D97-AF65-F5344CB8AC3E}">
        <p14:creationId xmlns:p14="http://schemas.microsoft.com/office/powerpoint/2010/main" val="28669400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273CB1-7931-10F8-5C78-B1FE7D794C89}"/>
              </a:ext>
            </a:extLst>
          </p:cNvPr>
          <p:cNvSpPr/>
          <p:nvPr/>
        </p:nvSpPr>
        <p:spPr>
          <a:xfrm>
            <a:off x="5829667" y="1828923"/>
            <a:ext cx="2781935"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solidFill>
                <a:schemeClr val="accent6"/>
              </a:solidFill>
            </a:endParaRPr>
          </a:p>
        </p:txBody>
      </p:sp>
      <p:sp>
        <p:nvSpPr>
          <p:cNvPr id="16" name="Oval 15">
            <a:extLst>
              <a:ext uri="{FF2B5EF4-FFF2-40B4-BE49-F238E27FC236}">
                <a16:creationId xmlns:a16="http://schemas.microsoft.com/office/drawing/2014/main" id="{942F26C3-48F9-4DE7-2ED8-94384735C30B}"/>
              </a:ext>
            </a:extLst>
          </p:cNvPr>
          <p:cNvSpPr>
            <a:spLocks noChangeAspect="1"/>
          </p:cNvSpPr>
          <p:nvPr/>
        </p:nvSpPr>
        <p:spPr>
          <a:xfrm>
            <a:off x="8383002" y="1828923"/>
            <a:ext cx="457200" cy="457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solidFill>
                <a:schemeClr val="accent6"/>
              </a:solidFill>
            </a:endParaRPr>
          </a:p>
        </p:txBody>
      </p:sp>
      <p:sp>
        <p:nvSpPr>
          <p:cNvPr id="9" name="Rectangle 8">
            <a:extLst>
              <a:ext uri="{FF2B5EF4-FFF2-40B4-BE49-F238E27FC236}">
                <a16:creationId xmlns:a16="http://schemas.microsoft.com/office/drawing/2014/main" id="{43F27063-56F7-16ED-7AAF-347B4D882BFF}"/>
              </a:ext>
            </a:extLst>
          </p:cNvPr>
          <p:cNvSpPr/>
          <p:nvPr/>
        </p:nvSpPr>
        <p:spPr>
          <a:xfrm>
            <a:off x="676657" y="1828923"/>
            <a:ext cx="278193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6" name="Rectangle 5">
            <a:extLst>
              <a:ext uri="{FF2B5EF4-FFF2-40B4-BE49-F238E27FC236}">
                <a16:creationId xmlns:a16="http://schemas.microsoft.com/office/drawing/2014/main" id="{5EE92714-C303-5C94-9866-C71633152025}"/>
              </a:ext>
            </a:extLst>
          </p:cNvPr>
          <p:cNvSpPr/>
          <p:nvPr/>
        </p:nvSpPr>
        <p:spPr>
          <a:xfrm>
            <a:off x="3192693" y="1828923"/>
            <a:ext cx="2710909"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0" name="Oval 9">
            <a:extLst>
              <a:ext uri="{FF2B5EF4-FFF2-40B4-BE49-F238E27FC236}">
                <a16:creationId xmlns:a16="http://schemas.microsoft.com/office/drawing/2014/main" id="{08B55DC5-3328-EE4F-39BD-60B40A3BB396}"/>
              </a:ext>
            </a:extLst>
          </p:cNvPr>
          <p:cNvSpPr>
            <a:spLocks noChangeAspect="1"/>
          </p:cNvSpPr>
          <p:nvPr/>
        </p:nvSpPr>
        <p:spPr>
          <a:xfrm>
            <a:off x="448056" y="1828923"/>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3" name="Rectangle 2">
            <a:extLst>
              <a:ext uri="{FF2B5EF4-FFF2-40B4-BE49-F238E27FC236}">
                <a16:creationId xmlns:a16="http://schemas.microsoft.com/office/drawing/2014/main" id="{44C77EBF-95B5-B272-FD0F-11D9AABC25C9}"/>
              </a:ext>
            </a:extLst>
          </p:cNvPr>
          <p:cNvSpPr/>
          <p:nvPr/>
        </p:nvSpPr>
        <p:spPr>
          <a:xfrm rot="1800000">
            <a:off x="3093622" y="1393835"/>
            <a:ext cx="226567"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2" name="Title 1">
            <a:extLst>
              <a:ext uri="{FF2B5EF4-FFF2-40B4-BE49-F238E27FC236}">
                <a16:creationId xmlns:a16="http://schemas.microsoft.com/office/drawing/2014/main" id="{B0ECE861-B5D3-80B4-2245-9D34AEDC2485}"/>
              </a:ext>
            </a:extLst>
          </p:cNvPr>
          <p:cNvSpPr>
            <a:spLocks noGrp="1"/>
          </p:cNvSpPr>
          <p:nvPr>
            <p:ph type="title"/>
          </p:nvPr>
        </p:nvSpPr>
        <p:spPr/>
        <p:txBody>
          <a:bodyPr/>
          <a:lstStyle/>
          <a:p>
            <a:r>
              <a:rPr lang="en-US" b="1" dirty="0">
                <a:solidFill>
                  <a:schemeClr val="tx1"/>
                </a:solidFill>
                <a:effectLst/>
              </a:rPr>
              <a:t>Your plan's drug coverage stages and costs</a:t>
            </a:r>
            <a:endParaRPr lang="en-US" dirty="0">
              <a:solidFill>
                <a:schemeClr val="tx1"/>
              </a:solidFill>
            </a:endParaRPr>
          </a:p>
        </p:txBody>
      </p:sp>
      <p:sp>
        <p:nvSpPr>
          <p:cNvPr id="5" name="Text Placeholder 4">
            <a:extLst>
              <a:ext uri="{FF2B5EF4-FFF2-40B4-BE49-F238E27FC236}">
                <a16:creationId xmlns:a16="http://schemas.microsoft.com/office/drawing/2014/main" id="{B3CD832B-8279-9162-9158-CE9D62F1EC21}"/>
              </a:ext>
            </a:extLst>
          </p:cNvPr>
          <p:cNvSpPr>
            <a:spLocks noGrp="1"/>
          </p:cNvSpPr>
          <p:nvPr>
            <p:ph type="body" sz="quarter" idx="21"/>
          </p:nvPr>
        </p:nvSpPr>
        <p:spPr>
          <a:xfrm>
            <a:off x="625074" y="2482152"/>
            <a:ext cx="2423160" cy="2145192"/>
          </a:xfrm>
        </p:spPr>
        <p:txBody>
          <a:bodyPr/>
          <a:lstStyle/>
          <a:p>
            <a:pPr marL="0" indent="0">
              <a:buNone/>
            </a:pPr>
            <a:r>
              <a:rPr lang="en-US" sz="1400">
                <a:solidFill>
                  <a:schemeClr val="tx1"/>
                </a:solidFill>
                <a:effectLst/>
              </a:rPr>
              <a:t>If your plan has a deductible, you pay the total cost of your drugs until you reach your deductible.</a:t>
            </a:r>
            <a:endParaRPr lang="en-US" sz="1400" b="1">
              <a:solidFill>
                <a:schemeClr val="tx1"/>
              </a:solidFill>
            </a:endParaRPr>
          </a:p>
        </p:txBody>
      </p:sp>
      <p:sp>
        <p:nvSpPr>
          <p:cNvPr id="24" name="Text Placeholder 5">
            <a:extLst>
              <a:ext uri="{FF2B5EF4-FFF2-40B4-BE49-F238E27FC236}">
                <a16:creationId xmlns:a16="http://schemas.microsoft.com/office/drawing/2014/main" id="{F049E31A-0D72-08E6-D6F3-9BB2B261708B}"/>
              </a:ext>
            </a:extLst>
          </p:cNvPr>
          <p:cNvSpPr txBox="1"/>
          <p:nvPr/>
        </p:nvSpPr>
        <p:spPr>
          <a:xfrm>
            <a:off x="448056" y="1348402"/>
            <a:ext cx="3577292" cy="380953"/>
          </a:xfrm>
          <a:prstGeom prst="rect">
            <a:avLst/>
          </a:prstGeom>
        </p:spPr>
        <p:txBody>
          <a:bodyPr vert="horz" lIns="91440" tIns="45720" rIns="91440" bIns="45720" rtlCol="0">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a:t>Drug payment stages:</a:t>
            </a:r>
          </a:p>
        </p:txBody>
      </p:sp>
      <p:sp>
        <p:nvSpPr>
          <p:cNvPr id="25" name="Text Placeholder 4">
            <a:extLst>
              <a:ext uri="{FF2B5EF4-FFF2-40B4-BE49-F238E27FC236}">
                <a16:creationId xmlns:a16="http://schemas.microsoft.com/office/drawing/2014/main" id="{29FD7C2A-19D4-8626-81E2-ED1141B875F1}"/>
              </a:ext>
            </a:extLst>
          </p:cNvPr>
          <p:cNvSpPr txBox="1"/>
          <p:nvPr/>
        </p:nvSpPr>
        <p:spPr>
          <a:xfrm>
            <a:off x="3264338" y="2482152"/>
            <a:ext cx="2423160" cy="2145192"/>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400" dirty="0">
                <a:solidFill>
                  <a:schemeClr val="tx1"/>
                </a:solidFill>
                <a:effectLst/>
              </a:rPr>
              <a:t>You pay a copay (fixed amount) or coinsurance (percentage of a drug's total cost) for covered drugs.</a:t>
            </a:r>
          </a:p>
        </p:txBody>
      </p:sp>
      <p:sp>
        <p:nvSpPr>
          <p:cNvPr id="29" name="Text Placeholder 4">
            <a:extLst>
              <a:ext uri="{FF2B5EF4-FFF2-40B4-BE49-F238E27FC236}">
                <a16:creationId xmlns:a16="http://schemas.microsoft.com/office/drawing/2014/main" id="{C0E86254-9595-7440-E7C4-F73C9B4CAE9A}"/>
              </a:ext>
            </a:extLst>
          </p:cNvPr>
          <p:cNvSpPr txBox="1"/>
          <p:nvPr/>
        </p:nvSpPr>
        <p:spPr>
          <a:xfrm>
            <a:off x="5903602" y="2482152"/>
            <a:ext cx="2881842" cy="2145192"/>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400" dirty="0">
                <a:solidFill>
                  <a:schemeClr val="tx1"/>
                </a:solidFill>
                <a:effectLst/>
              </a:rPr>
              <a:t>After you and others on your behalf have paid a combined total of $2,100 for your prescription drugs, you will pay $0 for Medicare Part D-covered drugs for the rest of the plan year. </a:t>
            </a:r>
          </a:p>
        </p:txBody>
      </p:sp>
      <p:sp>
        <p:nvSpPr>
          <p:cNvPr id="34" name="Text Placeholder 5">
            <a:extLst>
              <a:ext uri="{FF2B5EF4-FFF2-40B4-BE49-F238E27FC236}">
                <a16:creationId xmlns:a16="http://schemas.microsoft.com/office/drawing/2014/main" id="{8B231E5B-05D0-934E-4978-0834B1F26F17}"/>
              </a:ext>
            </a:extLst>
          </p:cNvPr>
          <p:cNvSpPr txBox="1"/>
          <p:nvPr/>
        </p:nvSpPr>
        <p:spPr>
          <a:xfrm>
            <a:off x="467835" y="1823263"/>
            <a:ext cx="2724858"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b="1">
                <a:solidFill>
                  <a:schemeClr val="bg1"/>
                </a:solidFill>
                <a:effectLst/>
              </a:rPr>
              <a:t>Annual deductible</a:t>
            </a:r>
            <a:endParaRPr lang="en-US">
              <a:solidFill>
                <a:schemeClr val="bg1"/>
              </a:solidFill>
              <a:effectLst/>
            </a:endParaRPr>
          </a:p>
        </p:txBody>
      </p:sp>
      <p:sp>
        <p:nvSpPr>
          <p:cNvPr id="35" name="Text Placeholder 5">
            <a:extLst>
              <a:ext uri="{FF2B5EF4-FFF2-40B4-BE49-F238E27FC236}">
                <a16:creationId xmlns:a16="http://schemas.microsoft.com/office/drawing/2014/main" id="{CB6BEFBD-3256-D281-099E-0EEC9E64F29D}"/>
              </a:ext>
            </a:extLst>
          </p:cNvPr>
          <p:cNvSpPr txBox="1"/>
          <p:nvPr/>
        </p:nvSpPr>
        <p:spPr>
          <a:xfrm>
            <a:off x="3230556" y="1823263"/>
            <a:ext cx="2673046"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b="1">
                <a:solidFill>
                  <a:schemeClr val="tx1"/>
                </a:solidFill>
                <a:effectLst/>
              </a:rPr>
              <a:t>Initial coverage</a:t>
            </a:r>
            <a:endParaRPr lang="en-US">
              <a:solidFill>
                <a:schemeClr val="tx1"/>
              </a:solidFill>
              <a:effectLst/>
            </a:endParaRPr>
          </a:p>
        </p:txBody>
      </p:sp>
      <p:sp>
        <p:nvSpPr>
          <p:cNvPr id="36" name="Text Placeholder 5">
            <a:extLst>
              <a:ext uri="{FF2B5EF4-FFF2-40B4-BE49-F238E27FC236}">
                <a16:creationId xmlns:a16="http://schemas.microsoft.com/office/drawing/2014/main" id="{09106BD5-ED7D-A72F-38BF-3AF59601BE91}"/>
              </a:ext>
            </a:extLst>
          </p:cNvPr>
          <p:cNvSpPr txBox="1"/>
          <p:nvPr/>
        </p:nvSpPr>
        <p:spPr>
          <a:xfrm>
            <a:off x="5951308" y="1823263"/>
            <a:ext cx="2888894"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b="1">
                <a:solidFill>
                  <a:schemeClr val="tx1"/>
                </a:solidFill>
                <a:effectLst/>
              </a:rPr>
              <a:t>Catastrophic coverage</a:t>
            </a:r>
            <a:endParaRPr lang="en-US">
              <a:solidFill>
                <a:schemeClr val="tx1"/>
              </a:solidFill>
              <a:effectLst/>
            </a:endParaRPr>
          </a:p>
        </p:txBody>
      </p:sp>
      <p:sp>
        <p:nvSpPr>
          <p:cNvPr id="7" name="Slide Number Placeholder 101">
            <a:extLst>
              <a:ext uri="{FF2B5EF4-FFF2-40B4-BE49-F238E27FC236}">
                <a16:creationId xmlns:a16="http://schemas.microsoft.com/office/drawing/2014/main" id="{D9A4F31B-A8F7-02ED-13D7-FCECD8C6E3E3}"/>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26</a:t>
            </a:fld>
            <a:endParaRPr lang="en-US" sz="800"/>
          </a:p>
        </p:txBody>
      </p:sp>
      <p:sp>
        <p:nvSpPr>
          <p:cNvPr id="14" name="Rectangle 13">
            <a:extLst>
              <a:ext uri="{FF2B5EF4-FFF2-40B4-BE49-F238E27FC236}">
                <a16:creationId xmlns:a16="http://schemas.microsoft.com/office/drawing/2014/main" id="{400B3913-AA0F-8A1C-55F6-C5FDA2B42C50}"/>
              </a:ext>
            </a:extLst>
          </p:cNvPr>
          <p:cNvSpPr/>
          <p:nvPr/>
        </p:nvSpPr>
        <p:spPr>
          <a:xfrm rot="1800000">
            <a:off x="5809390" y="1393835"/>
            <a:ext cx="226567"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Tree>
    <p:extLst>
      <p:ext uri="{BB962C8B-B14F-4D97-AF65-F5344CB8AC3E}">
        <p14:creationId xmlns:p14="http://schemas.microsoft.com/office/powerpoint/2010/main" val="22340590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ox with white text and blue stripes&#10;&#10;Description automatically generated">
            <a:extLst>
              <a:ext uri="{FF2B5EF4-FFF2-40B4-BE49-F238E27FC236}">
                <a16:creationId xmlns:a16="http://schemas.microsoft.com/office/drawing/2014/main" id="{04F3FA5B-B3D7-D4C5-30D0-1D5F445237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01" y="3173412"/>
            <a:ext cx="3915952" cy="1962291"/>
          </a:xfrm>
          <a:prstGeom prst="rect">
            <a:avLst/>
          </a:prstGeom>
        </p:spPr>
      </p:pic>
      <p:sp>
        <p:nvSpPr>
          <p:cNvPr id="18" name="Text Placeholder 14">
            <a:extLst>
              <a:ext uri="{FF2B5EF4-FFF2-40B4-BE49-F238E27FC236}">
                <a16:creationId xmlns:a16="http://schemas.microsoft.com/office/drawing/2014/main" id="{CEA0836D-1F45-551E-83C2-F04032204E40}"/>
              </a:ext>
            </a:extLst>
          </p:cNvPr>
          <p:cNvSpPr txBox="1"/>
          <p:nvPr/>
        </p:nvSpPr>
        <p:spPr>
          <a:xfrm>
            <a:off x="5054660" y="507428"/>
            <a:ext cx="3435673" cy="493749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ct val="0"/>
              </a:spcBef>
              <a:spcAft>
                <a:spcPts val="1800"/>
              </a:spcAft>
            </a:pPr>
            <a:r>
              <a:rPr lang="en-US" sz="1600" b="1" dirty="0">
                <a:solidFill>
                  <a:schemeClr val="tx1"/>
                </a:solidFill>
              </a:rPr>
              <a:t>Order submitted</a:t>
            </a:r>
            <a:br>
              <a:rPr lang="en-US" sz="1400" b="1" dirty="0">
                <a:solidFill>
                  <a:schemeClr val="tx1"/>
                </a:solidFill>
              </a:rPr>
            </a:br>
            <a:r>
              <a:rPr lang="en-US" sz="1400" dirty="0">
                <a:solidFill>
                  <a:schemeClr val="tx1"/>
                </a:solidFill>
              </a:rPr>
              <a:t>After your account is set up, Your Optum Home Delivery order enters the Optum Rx pharmacy system.</a:t>
            </a:r>
          </a:p>
          <a:p>
            <a:pPr>
              <a:spcBef>
                <a:spcPct val="0"/>
              </a:spcBef>
              <a:spcAft>
                <a:spcPts val="1800"/>
              </a:spcAft>
            </a:pPr>
            <a:r>
              <a:rPr lang="en-US" sz="1600" b="1" dirty="0">
                <a:solidFill>
                  <a:schemeClr val="tx1"/>
                </a:solidFill>
              </a:rPr>
              <a:t>Pharmacist review</a:t>
            </a:r>
            <a:br>
              <a:rPr lang="en-US" sz="1400" b="1" dirty="0">
                <a:solidFill>
                  <a:schemeClr val="tx1"/>
                </a:solidFill>
              </a:rPr>
            </a:br>
            <a:r>
              <a:rPr lang="en-US" sz="1400" dirty="0">
                <a:solidFill>
                  <a:schemeClr val="tx1"/>
                </a:solidFill>
              </a:rPr>
              <a:t>A pharmacist reviews your information for drug interactions, allergies and dosage.</a:t>
            </a:r>
          </a:p>
          <a:p>
            <a:pPr>
              <a:spcBef>
                <a:spcPct val="0"/>
              </a:spcBef>
              <a:spcAft>
                <a:spcPts val="1800"/>
              </a:spcAft>
            </a:pPr>
            <a:r>
              <a:rPr lang="en-US" sz="1600" b="1" dirty="0">
                <a:solidFill>
                  <a:schemeClr val="tx1"/>
                </a:solidFill>
              </a:rPr>
              <a:t>Safety review</a:t>
            </a:r>
            <a:br>
              <a:rPr lang="en-US" sz="1400" b="1" dirty="0">
                <a:solidFill>
                  <a:schemeClr val="tx1"/>
                </a:solidFill>
              </a:rPr>
            </a:br>
            <a:r>
              <a:rPr lang="en-US" sz="1400" dirty="0">
                <a:solidFill>
                  <a:schemeClr val="tx1"/>
                </a:solidFill>
              </a:rPr>
              <a:t>For your safety, another pharmacist reviews your medication for accuracy after it is dispensed.</a:t>
            </a:r>
          </a:p>
          <a:p>
            <a:pPr>
              <a:spcBef>
                <a:spcPct val="0"/>
              </a:spcBef>
              <a:spcAft>
                <a:spcPts val="1800"/>
              </a:spcAft>
            </a:pPr>
            <a:r>
              <a:rPr lang="en-US" sz="1600" b="1" dirty="0">
                <a:solidFill>
                  <a:schemeClr val="tx1"/>
                </a:solidFill>
              </a:rPr>
              <a:t>Packaging</a:t>
            </a:r>
            <a:br>
              <a:rPr lang="en-US" sz="1400" b="1" dirty="0">
                <a:solidFill>
                  <a:schemeClr val="tx1"/>
                </a:solidFill>
              </a:rPr>
            </a:br>
            <a:r>
              <a:rPr lang="en-US" sz="1400" dirty="0">
                <a:solidFill>
                  <a:schemeClr val="tx1"/>
                </a:solidFill>
              </a:rPr>
              <a:t>Optum Rx pharmacy seals your medication in a tamper-evident package.</a:t>
            </a:r>
          </a:p>
          <a:p>
            <a:pPr>
              <a:spcBef>
                <a:spcPct val="0"/>
              </a:spcBef>
              <a:spcAft>
                <a:spcPts val="1800"/>
              </a:spcAft>
            </a:pPr>
            <a:r>
              <a:rPr lang="en-US" sz="1600" b="1" dirty="0">
                <a:solidFill>
                  <a:schemeClr val="tx1"/>
                </a:solidFill>
              </a:rPr>
              <a:t>Shipping</a:t>
            </a:r>
            <a:br>
              <a:rPr lang="en-US" sz="1400" b="1" dirty="0">
                <a:solidFill>
                  <a:schemeClr val="tx1"/>
                </a:solidFill>
              </a:rPr>
            </a:br>
            <a:r>
              <a:rPr lang="en-US" sz="1400" dirty="0">
                <a:solidFill>
                  <a:schemeClr val="tx1"/>
                </a:solidFill>
              </a:rPr>
              <a:t>Optum Home Delivery mails your medication to you and notifies you when it has been shipped.</a:t>
            </a:r>
          </a:p>
        </p:txBody>
      </p:sp>
      <p:sp>
        <p:nvSpPr>
          <p:cNvPr id="5" name="Title 1">
            <a:extLst>
              <a:ext uri="{FF2B5EF4-FFF2-40B4-BE49-F238E27FC236}">
                <a16:creationId xmlns:a16="http://schemas.microsoft.com/office/drawing/2014/main" id="{E7FF2F01-B391-3684-A256-C313220B7FD7}"/>
              </a:ext>
            </a:extLst>
          </p:cNvPr>
          <p:cNvSpPr txBox="1"/>
          <p:nvPr/>
        </p:nvSpPr>
        <p:spPr>
          <a:xfrm>
            <a:off x="387593" y="347472"/>
            <a:ext cx="3218126" cy="2355971"/>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Optum</a:t>
            </a:r>
            <a:r>
              <a:rPr kumimoji="0" lang="en-US" sz="1600" b="1" i="0" u="none" strike="noStrike" kern="1200" cap="none" spc="0" normalizeH="0" baseline="80000" noProof="0" dirty="0">
                <a:ln>
                  <a:noFill/>
                </a:ln>
                <a:solidFill>
                  <a:srgbClr val="002677"/>
                </a:solidFill>
                <a:effectLst/>
                <a:uLnTx/>
                <a:uFillTx/>
                <a:ea typeface="+mj-ea"/>
                <a:cs typeface="+mj-cs"/>
              </a:rPr>
              <a:t>®</a:t>
            </a:r>
            <a:r>
              <a:rPr lang="en-US" dirty="0"/>
              <a:t> Home Delivery through Optum Rx</a:t>
            </a:r>
            <a:r>
              <a:rPr kumimoji="0" lang="en-US" sz="1600" b="1" i="0" u="none" strike="noStrike" kern="1200" cap="none" spc="0" normalizeH="0" baseline="80000" noProof="0" dirty="0">
                <a:ln>
                  <a:noFill/>
                </a:ln>
                <a:solidFill>
                  <a:srgbClr val="002677"/>
                </a:solidFill>
                <a:effectLst/>
                <a:uLnTx/>
                <a:uFillTx/>
                <a:ea typeface="+mj-ea"/>
                <a:cs typeface="+mj-cs"/>
              </a:rPr>
              <a:t>®</a:t>
            </a:r>
            <a:r>
              <a:rPr lang="en-US" dirty="0"/>
              <a:t> Pharmacy</a:t>
            </a:r>
            <a:r>
              <a:rPr lang="en-US" baseline="30000" dirty="0"/>
              <a:t>*</a:t>
            </a:r>
            <a:r>
              <a:rPr kumimoji="0" lang="en-US" sz="1600" b="1" i="0" u="none" strike="noStrike" kern="1200" cap="none" spc="0" normalizeH="0" baseline="80000" noProof="0" dirty="0">
                <a:ln>
                  <a:noFill/>
                </a:ln>
                <a:solidFill>
                  <a:srgbClr val="002677"/>
                </a:solidFill>
                <a:effectLst/>
                <a:uLnTx/>
                <a:uFillTx/>
                <a:ea typeface="+mj-ea"/>
                <a:cs typeface="+mj-cs"/>
              </a:rPr>
              <a:t> </a:t>
            </a:r>
            <a:r>
              <a:rPr lang="en-US" dirty="0"/>
              <a:t>in 5 simple steps</a:t>
            </a:r>
            <a:endParaRPr lang="en-US" baseline="30000" dirty="0"/>
          </a:p>
        </p:txBody>
      </p:sp>
      <p:sp>
        <p:nvSpPr>
          <p:cNvPr id="4" name="Slide Number Placeholder 101">
            <a:extLst>
              <a:ext uri="{FF2B5EF4-FFF2-40B4-BE49-F238E27FC236}">
                <a16:creationId xmlns:a16="http://schemas.microsoft.com/office/drawing/2014/main" id="{BEDFCD14-549F-2E0B-82B7-5449CB9E52DC}"/>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27</a:t>
            </a:fld>
            <a:endParaRPr lang="en-US" sz="800"/>
          </a:p>
        </p:txBody>
      </p:sp>
      <p:pic>
        <p:nvPicPr>
          <p:cNvPr id="6" name="Picture 5" descr="A blue circle with white number one&#10;&#10;AI-generated content may be incorrect.">
            <a:extLst>
              <a:ext uri="{FF2B5EF4-FFF2-40B4-BE49-F238E27FC236}">
                <a16:creationId xmlns:a16="http://schemas.microsoft.com/office/drawing/2014/main" id="{F52746CB-9960-0E82-D01C-A2C3AC6488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5424" y="586122"/>
            <a:ext cx="457200" cy="457200"/>
          </a:xfrm>
          <a:prstGeom prst="rect">
            <a:avLst/>
          </a:prstGeom>
        </p:spPr>
      </p:pic>
      <p:pic>
        <p:nvPicPr>
          <p:cNvPr id="8" name="Picture 7" descr="A blue circle with white number on it&#10;&#10;AI-generated content may be incorrect.">
            <a:extLst>
              <a:ext uri="{FF2B5EF4-FFF2-40B4-BE49-F238E27FC236}">
                <a16:creationId xmlns:a16="http://schemas.microsoft.com/office/drawing/2014/main" id="{03490D61-D274-0468-2134-6022CD1B552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35424" y="1689036"/>
            <a:ext cx="457200" cy="457200"/>
          </a:xfrm>
          <a:prstGeom prst="rect">
            <a:avLst/>
          </a:prstGeom>
        </p:spPr>
      </p:pic>
      <p:pic>
        <p:nvPicPr>
          <p:cNvPr id="10" name="Picture 9" descr="A blue circle with white number on it&#10;&#10;AI-generated content may be incorrect.">
            <a:extLst>
              <a:ext uri="{FF2B5EF4-FFF2-40B4-BE49-F238E27FC236}">
                <a16:creationId xmlns:a16="http://schemas.microsoft.com/office/drawing/2014/main" id="{DB0536A4-078C-6E67-62E5-8AD479ED2B1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35424" y="2617200"/>
            <a:ext cx="457200" cy="457200"/>
          </a:xfrm>
          <a:prstGeom prst="rect">
            <a:avLst/>
          </a:prstGeom>
        </p:spPr>
      </p:pic>
      <p:pic>
        <p:nvPicPr>
          <p:cNvPr id="13" name="Picture 12" descr="A blue circle with white number four&#10;&#10;AI-generated content may be incorrect.">
            <a:extLst>
              <a:ext uri="{FF2B5EF4-FFF2-40B4-BE49-F238E27FC236}">
                <a16:creationId xmlns:a16="http://schemas.microsoft.com/office/drawing/2014/main" id="{6F5745EC-CF99-6545-6DC0-DECC809FF6B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35424" y="3703638"/>
            <a:ext cx="457200" cy="457200"/>
          </a:xfrm>
          <a:prstGeom prst="rect">
            <a:avLst/>
          </a:prstGeom>
        </p:spPr>
      </p:pic>
      <p:pic>
        <p:nvPicPr>
          <p:cNvPr id="19" name="Picture 18" descr="A blue circle with white number on it&#10;&#10;AI-generated content may be incorrect.">
            <a:extLst>
              <a:ext uri="{FF2B5EF4-FFF2-40B4-BE49-F238E27FC236}">
                <a16:creationId xmlns:a16="http://schemas.microsoft.com/office/drawing/2014/main" id="{CA699161-0627-4115-AA85-4B8A5A606FD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35424" y="4594377"/>
            <a:ext cx="457200" cy="457200"/>
          </a:xfrm>
          <a:prstGeom prst="rect">
            <a:avLst/>
          </a:prstGeom>
        </p:spPr>
      </p:pic>
      <p:sp>
        <p:nvSpPr>
          <p:cNvPr id="3" name="Text Placeholder 7">
            <a:extLst>
              <a:ext uri="{FF2B5EF4-FFF2-40B4-BE49-F238E27FC236}">
                <a16:creationId xmlns:a16="http://schemas.microsoft.com/office/drawing/2014/main" id="{864A60EB-D0B1-62B9-5E57-880AEC2661BB}"/>
              </a:ext>
            </a:extLst>
          </p:cNvPr>
          <p:cNvSpPr>
            <a:spLocks noGrp="1"/>
          </p:cNvSpPr>
          <p:nvPr>
            <p:ph type="body" sz="quarter" idx="13"/>
          </p:nvPr>
        </p:nvSpPr>
        <p:spPr>
          <a:xfrm>
            <a:off x="373013" y="5370911"/>
            <a:ext cx="8074552" cy="803735"/>
          </a:xfrm>
        </p:spPr>
        <p:txBody>
          <a:bodyPr/>
          <a:lstStyle/>
          <a:p>
            <a:r>
              <a:rPr lang="en-US" dirty="0"/>
              <a:t>*Optum Home Delivery is a service of Optum Rx pharmacy. Optum Rx is an affiliate of UnitedHealthcare Insurance Company. You are not required to use Optum Home Delivery for a 90- or 100-day supply of your maintenance medication. If you have not used Optum Home Delivery, you must approve the first prescription order sent directly from your doctor to the pharmacy before it can be filled. Prescriptions from the pharmacy should arrive within 5 business days after we receive the complete order. Contact Optum Rx anytime at 1-888-279-1828, TTY 711. Optum Home Delivery Pharmacy and Optum Rx affiliates are not available in all areas.</a:t>
            </a:r>
          </a:p>
        </p:txBody>
      </p:sp>
      <p:sp>
        <p:nvSpPr>
          <p:cNvPr id="7" name="Title 6">
            <a:extLst>
              <a:ext uri="{FF2B5EF4-FFF2-40B4-BE49-F238E27FC236}">
                <a16:creationId xmlns:a16="http://schemas.microsoft.com/office/drawing/2014/main" id="{2EB4B6E7-9F59-5343-E082-6F0B97892694}"/>
              </a:ext>
            </a:extLst>
          </p:cNvPr>
          <p:cNvSpPr>
            <a:spLocks noGrp="1"/>
          </p:cNvSpPr>
          <p:nvPr>
            <p:ph type="title"/>
          </p:nvPr>
        </p:nvSpPr>
        <p:spPr>
          <a:xfrm>
            <a:off x="371801" y="-314036"/>
            <a:ext cx="1771035" cy="314036"/>
          </a:xfrm>
        </p:spPr>
        <p:txBody>
          <a:bodyPr vert="horz" lIns="91440" tIns="45720" rIns="91440" bIns="45720" rtlCol="0" anchor="b" anchorCtr="0">
            <a:noAutofit/>
          </a:bodyPr>
          <a:lstStyle/>
          <a:p>
            <a:r>
              <a:rPr lang="en-US" sz="800">
                <a:solidFill>
                  <a:schemeClr val="bg1"/>
                </a:solidFill>
              </a:rPr>
              <a:t>Optum Home Delivery</a:t>
            </a:r>
          </a:p>
        </p:txBody>
      </p:sp>
    </p:spTree>
    <p:extLst>
      <p:ext uri="{BB962C8B-B14F-4D97-AF65-F5344CB8AC3E}">
        <p14:creationId xmlns:p14="http://schemas.microsoft.com/office/powerpoint/2010/main" val="41852306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t with a stethoscope and a clipboard&#10;&#10;AI-generated content may be incorrect.">
            <a:extLst>
              <a:ext uri="{FF2B5EF4-FFF2-40B4-BE49-F238E27FC236}">
                <a16:creationId xmlns:a16="http://schemas.microsoft.com/office/drawing/2014/main" id="{9F28F664-05C3-AFDC-CE1C-A9E6B7EB52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80742" y="1732558"/>
            <a:ext cx="3363257" cy="4017454"/>
          </a:xfrm>
          <a:prstGeom prst="rect">
            <a:avLst/>
          </a:prstGeom>
        </p:spPr>
      </p:pic>
      <p:sp>
        <p:nvSpPr>
          <p:cNvPr id="2" name="Title 1">
            <a:extLst>
              <a:ext uri="{FF2B5EF4-FFF2-40B4-BE49-F238E27FC236}">
                <a16:creationId xmlns:a16="http://schemas.microsoft.com/office/drawing/2014/main" id="{FF664DE9-5FCD-3D29-7046-30B765FA9B26}"/>
              </a:ext>
            </a:extLst>
          </p:cNvPr>
          <p:cNvSpPr>
            <a:spLocks noGrp="1"/>
          </p:cNvSpPr>
          <p:nvPr>
            <p:ph type="ctrTitle"/>
          </p:nvPr>
        </p:nvSpPr>
        <p:spPr/>
        <p:txBody>
          <a:bodyPr/>
          <a:lstStyle/>
          <a:p>
            <a:r>
              <a:rPr lang="en-US"/>
              <a:t>Extra benefits, programs and </a:t>
            </a:r>
            <a:br>
              <a:rPr lang="en-US"/>
            </a:br>
            <a:r>
              <a:rPr lang="en-US"/>
              <a:t>services</a:t>
            </a:r>
            <a:br>
              <a:rPr lang="en-US"/>
            </a:br>
            <a:endParaRPr lang="en-US"/>
          </a:p>
        </p:txBody>
      </p:sp>
    </p:spTree>
    <p:extLst>
      <p:ext uri="{BB962C8B-B14F-4D97-AF65-F5344CB8AC3E}">
        <p14:creationId xmlns:p14="http://schemas.microsoft.com/office/powerpoint/2010/main" val="21612589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alendar and an apple on a table&#10;&#10;AI-generated content may be incorrect.">
            <a:extLst>
              <a:ext uri="{FF2B5EF4-FFF2-40B4-BE49-F238E27FC236}">
                <a16:creationId xmlns:a16="http://schemas.microsoft.com/office/drawing/2014/main" id="{1CCB5A0C-BF0A-FA59-BD6B-9F0BF837E0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0601" y="579397"/>
            <a:ext cx="4343399" cy="2646816"/>
          </a:xfrm>
          <a:prstGeom prst="rect">
            <a:avLst/>
          </a:prstGeom>
        </p:spPr>
      </p:pic>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693824"/>
            <a:ext cx="6942187" cy="480822"/>
          </a:xfrm>
        </p:spPr>
        <p:txBody>
          <a:bodyPr/>
          <a:lstStyle/>
          <a:p>
            <a:r>
              <a:rPr lang="en-US">
                <a:latin typeface="Arial" panose="020B0604020202020204" pitchFamily="34" charset="0"/>
              </a:rPr>
              <a:t>*A copay or coinsurance may apply if you receive services that are not part of the Annual Wellness Visit and physical.</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1033328" y="2014709"/>
            <a:ext cx="3597037" cy="2822467"/>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indent="0">
              <a:spcBef>
                <a:spcPts val="900"/>
              </a:spcBef>
              <a:spcAft>
                <a:spcPts val="1200"/>
              </a:spcAft>
              <a:buClr>
                <a:schemeClr val="tx1"/>
              </a:buClr>
              <a:buSzPct val="125000"/>
              <a:buNone/>
            </a:pPr>
            <a:r>
              <a:rPr lang="en-US" sz="1600" b="1">
                <a:solidFill>
                  <a:schemeClr val="tx1"/>
                </a:solidFill>
                <a:latin typeface="Arial" panose="020B0604020202020204" pitchFamily="34" charset="0"/>
              </a:rPr>
              <a:t>Combine visits</a:t>
            </a:r>
            <a:br>
              <a:rPr lang="en-US" sz="1600" b="1">
                <a:solidFill>
                  <a:schemeClr val="tx1"/>
                </a:solidFill>
                <a:latin typeface="Arial" panose="020B0604020202020204" pitchFamily="34" charset="0"/>
              </a:rPr>
            </a:br>
            <a:r>
              <a:rPr lang="en-US" sz="1400">
                <a:solidFill>
                  <a:schemeClr val="tx1"/>
                </a:solidFill>
                <a:latin typeface="Arial" panose="020B0604020202020204" pitchFamily="34" charset="0"/>
              </a:rPr>
              <a:t>Save time by combining your wellness visit and physical into a single appointment.</a:t>
            </a:r>
          </a:p>
          <a:p>
            <a:pPr marL="4572" indent="0">
              <a:spcBef>
                <a:spcPct val="0"/>
              </a:spcBef>
              <a:spcAft>
                <a:spcPts val="1200"/>
              </a:spcAft>
              <a:buClr>
                <a:schemeClr val="tx1"/>
              </a:buClr>
              <a:buSzPct val="125000"/>
              <a:buNone/>
            </a:pPr>
            <a:r>
              <a:rPr lang="en-US" sz="1600" b="1">
                <a:solidFill>
                  <a:schemeClr val="tx1"/>
                </a:solidFill>
                <a:latin typeface="Arial" panose="020B0604020202020204" pitchFamily="34" charset="0"/>
              </a:rPr>
              <a:t>Schedule early</a:t>
            </a:r>
            <a:br>
              <a:rPr lang="en-US" sz="1600" b="1">
                <a:solidFill>
                  <a:schemeClr val="tx1"/>
                </a:solidFill>
                <a:latin typeface="Arial" panose="020B0604020202020204" pitchFamily="34" charset="0"/>
              </a:rPr>
            </a:br>
            <a:r>
              <a:rPr lang="en-US" sz="1400">
                <a:solidFill>
                  <a:schemeClr val="tx1"/>
                </a:solidFill>
                <a:latin typeface="Arial" panose="020B0604020202020204" pitchFamily="34" charset="0"/>
              </a:rPr>
              <a:t>Schedule your appointment early in the year to get any other preventive care you may need.</a:t>
            </a:r>
          </a:p>
          <a:p>
            <a:pPr marL="4572" indent="0">
              <a:spcBef>
                <a:spcPct val="0"/>
              </a:spcBef>
              <a:spcAft>
                <a:spcPts val="1200"/>
              </a:spcAft>
              <a:buClr>
                <a:schemeClr val="tx1"/>
              </a:buClr>
              <a:buSzPct val="125000"/>
              <a:buNone/>
            </a:pPr>
            <a:r>
              <a:rPr lang="en-US" sz="1600" b="1">
                <a:solidFill>
                  <a:schemeClr val="tx1"/>
                </a:solidFill>
                <a:latin typeface="Arial" panose="020B0604020202020204" pitchFamily="34" charset="0"/>
              </a:rPr>
              <a:t>Follow recommendations</a:t>
            </a:r>
            <a:br>
              <a:rPr lang="en-US" sz="1600">
                <a:solidFill>
                  <a:schemeClr val="tx1"/>
                </a:solidFill>
                <a:latin typeface="Arial" panose="020B0604020202020204" pitchFamily="34" charset="0"/>
              </a:rPr>
            </a:br>
            <a:r>
              <a:rPr lang="en-US" sz="1400">
                <a:solidFill>
                  <a:schemeClr val="tx1"/>
                </a:solidFill>
                <a:latin typeface="Arial" panose="020B0604020202020204" pitchFamily="34" charset="0"/>
              </a:rPr>
              <a:t>Make sure you follow through with your provider’s recommendations for screenings, exams and other care.</a:t>
            </a:r>
          </a:p>
        </p:txBody>
      </p:sp>
      <p:sp>
        <p:nvSpPr>
          <p:cNvPr id="5" name="TextBox 4">
            <a:extLst>
              <a:ext uri="{FF2B5EF4-FFF2-40B4-BE49-F238E27FC236}">
                <a16:creationId xmlns:a16="http://schemas.microsoft.com/office/drawing/2014/main" id="{0F87DAEE-61A5-D364-B584-A3ADFFE93B6E}"/>
              </a:ext>
            </a:extLst>
          </p:cNvPr>
          <p:cNvSpPr txBox="1"/>
          <p:nvPr/>
        </p:nvSpPr>
        <p:spPr>
          <a:xfrm>
            <a:off x="504646" y="5155080"/>
            <a:ext cx="4067354" cy="46166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200" b="1">
                <a:effectLst/>
                <a:latin typeface="Helvetica" pitchFamily="2" charset="0"/>
              </a:rPr>
              <a:t>We can help you find and schedule your appointment </a:t>
            </a:r>
            <a:r>
              <a:rPr lang="en-US" sz="1200" b="1">
                <a:latin typeface="Arial" panose="020B0604020202020204" pitchFamily="34" charset="0"/>
                <a:cs typeface="Arial" panose="020B0604020202020204" pitchFamily="34" charset="0"/>
              </a:rPr>
              <a:t>— you don’t have to wait 12 months between visits</a:t>
            </a:r>
          </a:p>
        </p:txBody>
      </p:sp>
      <p:sp>
        <p:nvSpPr>
          <p:cNvPr id="6" name="Title 1">
            <a:extLst>
              <a:ext uri="{FF2B5EF4-FFF2-40B4-BE49-F238E27FC236}">
                <a16:creationId xmlns:a16="http://schemas.microsoft.com/office/drawing/2014/main" id="{FC9E8C26-CD46-9F84-0039-D7270544EE30}"/>
              </a:ext>
            </a:extLst>
          </p:cNvPr>
          <p:cNvSpPr txBox="1"/>
          <p:nvPr/>
        </p:nvSpPr>
        <p:spPr>
          <a:xfrm>
            <a:off x="405672" y="347804"/>
            <a:ext cx="4343399"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Keep your health on track with a $0 Annual Wellness Visit*</a:t>
            </a:r>
            <a:endParaRPr lang="en-US" sz="1600" baseline="30000" dirty="0"/>
          </a:p>
        </p:txBody>
      </p:sp>
      <p:sp>
        <p:nvSpPr>
          <p:cNvPr id="7" name="Slide Number Placeholder 101">
            <a:extLst>
              <a:ext uri="{FF2B5EF4-FFF2-40B4-BE49-F238E27FC236}">
                <a16:creationId xmlns:a16="http://schemas.microsoft.com/office/drawing/2014/main" id="{FDC14661-B7EC-E58A-AE68-CE5F42B7A81F}"/>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29</a:t>
            </a:fld>
            <a:endParaRPr lang="en-US" sz="800"/>
          </a:p>
        </p:txBody>
      </p:sp>
      <p:sp>
        <p:nvSpPr>
          <p:cNvPr id="16" name="TextBox 15">
            <a:extLst>
              <a:ext uri="{FF2B5EF4-FFF2-40B4-BE49-F238E27FC236}">
                <a16:creationId xmlns:a16="http://schemas.microsoft.com/office/drawing/2014/main" id="{569CFF90-B89D-A40C-CA9D-D9CE10030904}"/>
              </a:ext>
            </a:extLst>
          </p:cNvPr>
          <p:cNvSpPr txBox="1"/>
          <p:nvPr/>
        </p:nvSpPr>
        <p:spPr>
          <a:xfrm>
            <a:off x="5116335" y="3303291"/>
            <a:ext cx="3746400" cy="2313454"/>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500"/>
              </a:spcAft>
            </a:pPr>
            <a:r>
              <a:rPr lang="en-US" sz="1400" b="1">
                <a:solidFill>
                  <a:srgbClr val="1D236C"/>
                </a:solidFill>
                <a:effectLst/>
                <a:latin typeface="Arial" panose="020B0604020202020204" pitchFamily="34" charset="0"/>
                <a:cs typeface="Arial" panose="020B0604020202020204" pitchFamily="34" charset="0"/>
              </a:rPr>
              <a:t>What’s the difference between your annual physical and wellness visit?</a:t>
            </a:r>
          </a:p>
          <a:p>
            <a:pPr>
              <a:spcAft>
                <a:spcPts val="500"/>
              </a:spcAft>
            </a:pPr>
            <a:r>
              <a:rPr lang="en-US" sz="1200">
                <a:solidFill>
                  <a:srgbClr val="1D236C"/>
                </a:solidFill>
                <a:effectLst/>
                <a:latin typeface="Arial" panose="020B0604020202020204" pitchFamily="34" charset="0"/>
                <a:cs typeface="Arial" panose="020B0604020202020204" pitchFamily="34" charset="0"/>
              </a:rPr>
              <a:t>A </a:t>
            </a:r>
            <a:r>
              <a:rPr lang="en-US" sz="1200" b="1">
                <a:solidFill>
                  <a:srgbClr val="1D236C"/>
                </a:solidFill>
                <a:effectLst/>
                <a:latin typeface="Arial" panose="020B0604020202020204" pitchFamily="34" charset="0"/>
                <a:cs typeface="Arial" panose="020B0604020202020204" pitchFamily="34" charset="0"/>
              </a:rPr>
              <a:t>physical exam </a:t>
            </a:r>
            <a:r>
              <a:rPr lang="en-US" sz="1200">
                <a:solidFill>
                  <a:srgbClr val="1D236C"/>
                </a:solidFill>
                <a:effectLst/>
                <a:latin typeface="Arial" panose="020B0604020202020204" pitchFamily="34" charset="0"/>
                <a:cs typeface="Arial" panose="020B0604020202020204" pitchFamily="34" charset="0"/>
              </a:rPr>
              <a:t>includes a head-to-toe exam, blood sugar test and cholesterol test. This visit is a good time to review your medications and/or health concerns. Your plan covers this visit once per calendar year.</a:t>
            </a:r>
          </a:p>
          <a:p>
            <a:pPr>
              <a:spcAft>
                <a:spcPts val="500"/>
              </a:spcAft>
            </a:pPr>
            <a:r>
              <a:rPr lang="en-US" sz="1200">
                <a:solidFill>
                  <a:srgbClr val="1D236C"/>
                </a:solidFill>
                <a:effectLst/>
                <a:latin typeface="Arial" panose="020B0604020202020204" pitchFamily="34" charset="0"/>
                <a:cs typeface="Arial" panose="020B0604020202020204" pitchFamily="34" charset="0"/>
              </a:rPr>
              <a:t>A </a:t>
            </a:r>
            <a:r>
              <a:rPr lang="en-US" sz="1200" b="1">
                <a:solidFill>
                  <a:srgbClr val="1D236C"/>
                </a:solidFill>
                <a:effectLst/>
                <a:latin typeface="Arial" panose="020B0604020202020204" pitchFamily="34" charset="0"/>
                <a:cs typeface="Arial" panose="020B0604020202020204" pitchFamily="34" charset="0"/>
              </a:rPr>
              <a:t>wellness visit </a:t>
            </a:r>
            <a:r>
              <a:rPr lang="en-US" sz="1200">
                <a:solidFill>
                  <a:srgbClr val="1D236C"/>
                </a:solidFill>
                <a:effectLst/>
                <a:latin typeface="Arial" panose="020B0604020202020204" pitchFamily="34" charset="0"/>
                <a:cs typeface="Arial" panose="020B0604020202020204" pitchFamily="34" charset="0"/>
              </a:rPr>
              <a:t>includes a blood pressure check, height and weight measurement and body mass index (BMI) test. Your plan covers this visit once per calendar year.</a:t>
            </a:r>
          </a:p>
        </p:txBody>
      </p:sp>
      <p:pic>
        <p:nvPicPr>
          <p:cNvPr id="3" name="Picture 2" descr="A blue circle with white number one&#10;&#10;AI-generated content may be incorrect.">
            <a:extLst>
              <a:ext uri="{FF2B5EF4-FFF2-40B4-BE49-F238E27FC236}">
                <a16:creationId xmlns:a16="http://schemas.microsoft.com/office/drawing/2014/main" id="{38BC7125-3B67-C49B-27BB-554B9668CE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4646" y="2080694"/>
            <a:ext cx="457200" cy="457200"/>
          </a:xfrm>
          <a:prstGeom prst="rect">
            <a:avLst/>
          </a:prstGeom>
        </p:spPr>
      </p:pic>
      <p:pic>
        <p:nvPicPr>
          <p:cNvPr id="8" name="Picture 7" descr="A blue circle with white number on it&#10;&#10;AI-generated content may be incorrect.">
            <a:extLst>
              <a:ext uri="{FF2B5EF4-FFF2-40B4-BE49-F238E27FC236}">
                <a16:creationId xmlns:a16="http://schemas.microsoft.com/office/drawing/2014/main" id="{40394125-D6E2-8AFA-ACC0-50EB7CCA62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4646" y="2901785"/>
            <a:ext cx="457200" cy="457200"/>
          </a:xfrm>
          <a:prstGeom prst="rect">
            <a:avLst/>
          </a:prstGeom>
        </p:spPr>
      </p:pic>
      <p:pic>
        <p:nvPicPr>
          <p:cNvPr id="9" name="Picture 8" descr="A blue circle with white number on it&#10;&#10;AI-generated content may be incorrect.">
            <a:extLst>
              <a:ext uri="{FF2B5EF4-FFF2-40B4-BE49-F238E27FC236}">
                <a16:creationId xmlns:a16="http://schemas.microsoft.com/office/drawing/2014/main" id="{AE763EC5-D4CE-2962-DE1B-1FFB50D1418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4646" y="3937068"/>
            <a:ext cx="457200" cy="457200"/>
          </a:xfrm>
          <a:prstGeom prst="rect">
            <a:avLst/>
          </a:prstGeom>
        </p:spPr>
      </p:pic>
      <p:sp>
        <p:nvSpPr>
          <p:cNvPr id="10" name="Title 9">
            <a:extLst>
              <a:ext uri="{FF2B5EF4-FFF2-40B4-BE49-F238E27FC236}">
                <a16:creationId xmlns:a16="http://schemas.microsoft.com/office/drawing/2014/main" id="{4239C8C4-458E-D17D-4251-BFBA2B7A419F}"/>
              </a:ext>
            </a:extLst>
          </p:cNvPr>
          <p:cNvSpPr>
            <a:spLocks noGrp="1"/>
          </p:cNvSpPr>
          <p:nvPr>
            <p:ph type="title"/>
          </p:nvPr>
        </p:nvSpPr>
        <p:spPr>
          <a:xfrm>
            <a:off x="371801" y="-230279"/>
            <a:ext cx="1706381" cy="230279"/>
          </a:xfrm>
        </p:spPr>
        <p:txBody>
          <a:bodyPr vert="horz" lIns="91440" tIns="45720" rIns="91440" bIns="45720" rtlCol="0" anchor="b" anchorCtr="0">
            <a:noAutofit/>
          </a:bodyPr>
          <a:lstStyle/>
          <a:p>
            <a:r>
              <a:rPr lang="en-US" sz="800">
                <a:solidFill>
                  <a:schemeClr val="bg1"/>
                </a:solidFill>
              </a:rPr>
              <a:t>Annual Wellness Visit</a:t>
            </a:r>
          </a:p>
        </p:txBody>
      </p:sp>
    </p:spTree>
    <p:extLst>
      <p:ext uri="{BB962C8B-B14F-4D97-AF65-F5344CB8AC3E}">
        <p14:creationId xmlns:p14="http://schemas.microsoft.com/office/powerpoint/2010/main" val="21060108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0FBC-2DCF-8E23-CDA1-4DBD72D7FE04}"/>
              </a:ext>
            </a:extLst>
          </p:cNvPr>
          <p:cNvSpPr>
            <a:spLocks noGrp="1"/>
          </p:cNvSpPr>
          <p:nvPr>
            <p:ph type="ctrTitle"/>
          </p:nvPr>
        </p:nvSpPr>
        <p:spPr>
          <a:xfrm>
            <a:off x="1408381" y="2281096"/>
            <a:ext cx="3929006" cy="1796889"/>
          </a:xfrm>
        </p:spPr>
        <p:txBody>
          <a:bodyPr/>
          <a:lstStyle/>
          <a:p>
            <a:r>
              <a:rPr lang="en-US"/>
              <a:t>Original Medicare basics</a:t>
            </a:r>
          </a:p>
        </p:txBody>
      </p:sp>
      <p:pic>
        <p:nvPicPr>
          <p:cNvPr id="2050" name="Picture 2">
            <a:extLst>
              <a:ext uri="{FF2B5EF4-FFF2-40B4-BE49-F238E27FC236}">
                <a16:creationId xmlns:a16="http://schemas.microsoft.com/office/drawing/2014/main" id="{44AF2E61-1E97-4755-94F5-029E46D256A3}"/>
              </a:ext>
            </a:extLst>
          </p:cNvPr>
          <p:cNvPicPr>
            <a:picLocks noChangeAspect="1" noChangeArrowheads="1"/>
          </p:cNvPicPr>
          <p:nvPr/>
        </p:nvPicPr>
        <p:blipFill>
          <a:blip r:embed="rId3">
            <a:extLst>
              <a:ext uri="{28A0092B-C50C-407E-A947-70E740481C1C}">
                <a14:useLocalDpi xmlns:a14="http://schemas.microsoft.com/office/drawing/2010/main"/>
              </a:ext>
            </a:extLst>
          </a:blip>
          <a:srcRect l="9630"/>
          <a:stretch>
            <a:fillRect/>
          </a:stretch>
        </p:blipFill>
        <p:spPr bwMode="auto">
          <a:xfrm>
            <a:off x="4292600" y="0"/>
            <a:ext cx="464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880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1D30DB2-A0E8-862D-EAAB-74F3BF8FC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2" y="2228909"/>
            <a:ext cx="188049" cy="167991"/>
          </a:xfrm>
          <a:prstGeom prst="rect">
            <a:avLst/>
          </a:prstGeom>
        </p:spPr>
      </p:pic>
      <p:pic>
        <p:nvPicPr>
          <p:cNvPr id="22" name="Graphic 21">
            <a:extLst>
              <a:ext uri="{FF2B5EF4-FFF2-40B4-BE49-F238E27FC236}">
                <a16:creationId xmlns:a16="http://schemas.microsoft.com/office/drawing/2014/main" id="{64A31204-F3F8-D8FC-2494-5219AEFE2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2" y="2554108"/>
            <a:ext cx="188049" cy="167991"/>
          </a:xfrm>
          <a:prstGeom prst="rect">
            <a:avLst/>
          </a:prstGeom>
        </p:spPr>
      </p:pic>
      <p:pic>
        <p:nvPicPr>
          <p:cNvPr id="23" name="Graphic 22">
            <a:extLst>
              <a:ext uri="{FF2B5EF4-FFF2-40B4-BE49-F238E27FC236}">
                <a16:creationId xmlns:a16="http://schemas.microsoft.com/office/drawing/2014/main" id="{99404D90-A687-A8BB-B4E6-2AB33B3A8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2" y="2879307"/>
            <a:ext cx="188049" cy="167991"/>
          </a:xfrm>
          <a:prstGeom prst="rect">
            <a:avLst/>
          </a:prstGeom>
        </p:spPr>
      </p:pic>
      <p:pic>
        <p:nvPicPr>
          <p:cNvPr id="24" name="Graphic 23">
            <a:extLst>
              <a:ext uri="{FF2B5EF4-FFF2-40B4-BE49-F238E27FC236}">
                <a16:creationId xmlns:a16="http://schemas.microsoft.com/office/drawing/2014/main" id="{1C15D7FE-A329-C026-6875-DAE929EB1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2" y="3204505"/>
            <a:ext cx="188049" cy="167991"/>
          </a:xfrm>
          <a:prstGeom prst="rect">
            <a:avLst/>
          </a:prstGeom>
        </p:spPr>
      </p:pic>
      <p:pic>
        <p:nvPicPr>
          <p:cNvPr id="26" name="Graphic 25">
            <a:extLst>
              <a:ext uri="{FF2B5EF4-FFF2-40B4-BE49-F238E27FC236}">
                <a16:creationId xmlns:a16="http://schemas.microsoft.com/office/drawing/2014/main" id="{75CB6862-1C3D-D27C-06DC-80E41BED15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2" y="3550131"/>
            <a:ext cx="188049" cy="167991"/>
          </a:xfrm>
          <a:prstGeom prst="rect">
            <a:avLst/>
          </a:prstGeom>
        </p:spPr>
      </p:pic>
      <p:pic>
        <p:nvPicPr>
          <p:cNvPr id="3" name="Graphic 2">
            <a:extLst>
              <a:ext uri="{FF2B5EF4-FFF2-40B4-BE49-F238E27FC236}">
                <a16:creationId xmlns:a16="http://schemas.microsoft.com/office/drawing/2014/main" id="{0E21229D-1490-6995-13AD-4A1B15EC6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2" y="4075065"/>
            <a:ext cx="188049" cy="167991"/>
          </a:xfrm>
          <a:prstGeom prst="rect">
            <a:avLst/>
          </a:prstGeom>
        </p:spPr>
      </p:pic>
      <p:pic>
        <p:nvPicPr>
          <p:cNvPr id="2" name="Picture 1" descr="A blue house with a cross and a red cross on it&#10;&#10;Description automatically generated">
            <a:extLst>
              <a:ext uri="{FF2B5EF4-FFF2-40B4-BE49-F238E27FC236}">
                <a16:creationId xmlns:a16="http://schemas.microsoft.com/office/drawing/2014/main" id="{DCF50C46-F97F-64F8-D66A-443C32549347}"/>
              </a:ext>
            </a:extLst>
          </p:cNvPr>
          <p:cNvPicPr>
            <a:picLocks noChangeAspect="1"/>
          </p:cNvPicPr>
          <p:nvPr/>
        </p:nvPicPr>
        <p:blipFill>
          <a:blip r:embed="rId5">
            <a:extLst>
              <a:ext uri="{28A0092B-C50C-407E-A947-70E740481C1C}">
                <a14:useLocalDpi xmlns:a14="http://schemas.microsoft.com/office/drawing/2010/main"/>
              </a:ext>
            </a:extLst>
          </a:blip>
          <a:srcRect r="-6570"/>
          <a:stretch>
            <a:fillRect/>
          </a:stretch>
        </p:blipFill>
        <p:spPr>
          <a:xfrm>
            <a:off x="5544518" y="1836083"/>
            <a:ext cx="3733320" cy="2807123"/>
          </a:xfrm>
          <a:prstGeom prst="rect">
            <a:avLst/>
          </a:prstGeom>
        </p:spPr>
      </p:pic>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3" y="5693824"/>
            <a:ext cx="8074552" cy="480822"/>
          </a:xfrm>
        </p:spPr>
        <p:txBody>
          <a:bodyPr/>
          <a:lstStyle/>
          <a:p>
            <a:r>
              <a:rPr lang="en-US">
                <a:solidFill>
                  <a:schemeClr val="tx2"/>
                </a:solidFill>
              </a:rPr>
              <a:t>*HouseCalls may not be available in all areas.</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3011" y="1528282"/>
            <a:ext cx="6219739" cy="625835"/>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b="1">
                <a:solidFill>
                  <a:schemeClr val="tx1"/>
                </a:solidFill>
                <a:effectLst/>
              </a:rPr>
              <a:t>Get a yearly in-home visit from a licensed health care</a:t>
            </a:r>
            <a:r>
              <a:rPr lang="en-US" sz="1600">
                <a:solidFill>
                  <a:schemeClr val="tx1"/>
                </a:solidFill>
              </a:rPr>
              <a:t> </a:t>
            </a:r>
            <a:r>
              <a:rPr lang="en-US" sz="1600" b="1">
                <a:solidFill>
                  <a:schemeClr val="tx1"/>
                </a:solidFill>
                <a:effectLst/>
              </a:rPr>
              <a:t>practitioner at no cost to you. The visit includes:</a:t>
            </a:r>
            <a:endParaRPr lang="en-US" sz="1600">
              <a:solidFill>
                <a:schemeClr val="tx1"/>
              </a:solidFill>
              <a:effectLst/>
            </a:endParaRPr>
          </a:p>
        </p:txBody>
      </p:sp>
      <p:sp>
        <p:nvSpPr>
          <p:cNvPr id="5" name="TextBox 4">
            <a:extLst>
              <a:ext uri="{FF2B5EF4-FFF2-40B4-BE49-F238E27FC236}">
                <a16:creationId xmlns:a16="http://schemas.microsoft.com/office/drawing/2014/main" id="{FB25434B-EBC5-AAA8-F7C3-EB5E9519F6BC}"/>
              </a:ext>
            </a:extLst>
          </p:cNvPr>
          <p:cNvSpPr txBox="1"/>
          <p:nvPr/>
        </p:nvSpPr>
        <p:spPr>
          <a:xfrm>
            <a:off x="457200" y="4643206"/>
            <a:ext cx="8313788" cy="1215717"/>
          </a:xfrm>
          <a:prstGeom prst="rect">
            <a:avLst/>
          </a:prstGeom>
          <a:solidFill>
            <a:schemeClr val="bg2"/>
          </a:solidFill>
        </p:spPr>
        <p:txBody>
          <a:bodyPr wrap="square" lIns="182880" tIns="182880" rIns="182880" bIns="18288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350">
              <a:spcAft>
                <a:spcPts val="600"/>
              </a:spcAft>
            </a:pPr>
            <a:r>
              <a:rPr lang="en-US" sz="1400" b="1" dirty="0">
                <a:solidFill>
                  <a:schemeClr val="accent1"/>
                </a:solidFill>
                <a:cs typeface="Arial" panose="020B0604020202020204" pitchFamily="34" charset="0"/>
              </a:rPr>
              <a:t>Prefer a video visit? </a:t>
            </a:r>
          </a:p>
          <a:p>
            <a:pPr>
              <a:spcAft>
                <a:spcPts val="600"/>
              </a:spcAft>
            </a:pPr>
            <a:r>
              <a:rPr lang="en-US" sz="1200" dirty="0" err="1"/>
              <a:t>HouseCalls</a:t>
            </a:r>
            <a:r>
              <a:rPr lang="en-US" sz="1200" dirty="0"/>
              <a:t> offers a video visit using a computer, tablet or smartphone to connect plan members with a health care practitioner. They will review your health history and current medications, discuss important health screenings, identify health risks and provide health education.</a:t>
            </a:r>
          </a:p>
        </p:txBody>
      </p:sp>
      <p:sp>
        <p:nvSpPr>
          <p:cNvPr id="7" name="Title 1">
            <a:extLst>
              <a:ext uri="{FF2B5EF4-FFF2-40B4-BE49-F238E27FC236}">
                <a16:creationId xmlns:a16="http://schemas.microsoft.com/office/drawing/2014/main" id="{E5EA70CF-7651-DB3D-63C1-B7A091AE399B}"/>
              </a:ext>
            </a:extLst>
          </p:cNvPr>
          <p:cNvSpPr txBox="1"/>
          <p:nvPr/>
        </p:nvSpPr>
        <p:spPr>
          <a:xfrm>
            <a:off x="373013" y="348800"/>
            <a:ext cx="8233468"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err="1">
                <a:effectLst/>
              </a:rPr>
              <a:t>HouseCalls</a:t>
            </a:r>
            <a:r>
              <a:rPr lang="en-US" dirty="0">
                <a:effectLst/>
              </a:rPr>
              <a:t> brings yearly </a:t>
            </a:r>
            <a:br>
              <a:rPr lang="en-US" dirty="0">
                <a:effectLst/>
              </a:rPr>
            </a:br>
            <a:r>
              <a:rPr lang="en-US" dirty="0">
                <a:effectLst/>
              </a:rPr>
              <a:t>check-in care to you*</a:t>
            </a:r>
          </a:p>
        </p:txBody>
      </p:sp>
      <p:sp>
        <p:nvSpPr>
          <p:cNvPr id="8" name="Slide Number Placeholder 101">
            <a:extLst>
              <a:ext uri="{FF2B5EF4-FFF2-40B4-BE49-F238E27FC236}">
                <a16:creationId xmlns:a16="http://schemas.microsoft.com/office/drawing/2014/main" id="{D74ACFF9-42D2-D7CA-B470-A9756FF8A184}"/>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30</a:t>
            </a:fld>
            <a:endParaRPr lang="en-US" sz="800"/>
          </a:p>
        </p:txBody>
      </p:sp>
      <p:sp>
        <p:nvSpPr>
          <p:cNvPr id="21" name="TextBox 20">
            <a:extLst>
              <a:ext uri="{FF2B5EF4-FFF2-40B4-BE49-F238E27FC236}">
                <a16:creationId xmlns:a16="http://schemas.microsoft.com/office/drawing/2014/main" id="{9C47EC3D-0964-C5BC-6A84-3856FC5076E0}"/>
              </a:ext>
            </a:extLst>
          </p:cNvPr>
          <p:cNvSpPr txBox="1"/>
          <p:nvPr/>
        </p:nvSpPr>
        <p:spPr>
          <a:xfrm>
            <a:off x="671625" y="2161501"/>
            <a:ext cx="4923693" cy="238526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900"/>
              </a:spcAft>
            </a:pPr>
            <a:r>
              <a:rPr lang="en-US" sz="1400"/>
              <a:t>Up to an hour of </a:t>
            </a:r>
            <a:r>
              <a:rPr lang="en-US"/>
              <a:t>1-on-1</a:t>
            </a:r>
            <a:r>
              <a:rPr lang="en-US" sz="1400"/>
              <a:t> time with the health care practitioner</a:t>
            </a:r>
          </a:p>
          <a:p>
            <a:pPr>
              <a:spcAft>
                <a:spcPts val="900"/>
              </a:spcAft>
            </a:pPr>
            <a:r>
              <a:rPr lang="en-US"/>
              <a:t>A comprehensive exam</a:t>
            </a:r>
            <a:endParaRPr lang="en-US" sz="1400"/>
          </a:p>
          <a:p>
            <a:pPr>
              <a:spcAft>
                <a:spcPts val="900"/>
              </a:spcAft>
            </a:pPr>
            <a:r>
              <a:rPr lang="en-US" sz="1400"/>
              <a:t>Tailored health screenings</a:t>
            </a:r>
          </a:p>
          <a:p>
            <a:pPr>
              <a:spcAft>
                <a:spcPts val="900"/>
              </a:spcAft>
            </a:pPr>
            <a:r>
              <a:rPr lang="en-US" sz="1400"/>
              <a:t>A medication review</a:t>
            </a:r>
          </a:p>
          <a:p>
            <a:pPr>
              <a:spcAft>
                <a:spcPts val="900"/>
              </a:spcAft>
            </a:pPr>
            <a:r>
              <a:rPr lang="en-US" sz="1400"/>
              <a:t>An opportunity to get advice and ask questions to help </a:t>
            </a:r>
            <a:br>
              <a:rPr lang="en-US" sz="1400"/>
            </a:br>
            <a:r>
              <a:rPr lang="en-US" sz="1400"/>
              <a:t>you manage your health</a:t>
            </a:r>
          </a:p>
          <a:p>
            <a:pPr>
              <a:spcAft>
                <a:spcPts val="900"/>
              </a:spcAft>
            </a:pPr>
            <a:r>
              <a:rPr lang="en-US" sz="1400"/>
              <a:t>Education, prevention tips and referrals to health services, </a:t>
            </a:r>
            <a:br>
              <a:rPr lang="en-US" sz="1400"/>
            </a:br>
            <a:r>
              <a:rPr lang="en-US" sz="1400"/>
              <a:t>if needed</a:t>
            </a:r>
          </a:p>
        </p:txBody>
      </p:sp>
      <p:sp>
        <p:nvSpPr>
          <p:cNvPr id="11" name="Title 10">
            <a:extLst>
              <a:ext uri="{FF2B5EF4-FFF2-40B4-BE49-F238E27FC236}">
                <a16:creationId xmlns:a16="http://schemas.microsoft.com/office/drawing/2014/main" id="{2F15F572-1ECB-5DD2-CBB5-C527F560B2A4}"/>
              </a:ext>
            </a:extLst>
          </p:cNvPr>
          <p:cNvSpPr>
            <a:spLocks noGrp="1"/>
          </p:cNvSpPr>
          <p:nvPr>
            <p:ph type="title"/>
          </p:nvPr>
        </p:nvSpPr>
        <p:spPr>
          <a:xfrm>
            <a:off x="371801" y="-242988"/>
            <a:ext cx="1429290" cy="242988"/>
          </a:xfrm>
        </p:spPr>
        <p:txBody>
          <a:bodyPr vert="horz" lIns="91440" tIns="45720" rIns="91440" bIns="45720" rtlCol="0" anchor="b" anchorCtr="0">
            <a:noAutofit/>
          </a:bodyPr>
          <a:lstStyle/>
          <a:p>
            <a:r>
              <a:rPr lang="en-US" sz="800">
                <a:solidFill>
                  <a:schemeClr val="bg1"/>
                </a:solidFill>
              </a:rPr>
              <a:t>HouseCalls</a:t>
            </a:r>
          </a:p>
        </p:txBody>
      </p:sp>
    </p:spTree>
    <p:extLst>
      <p:ext uri="{BB962C8B-B14F-4D97-AF65-F5344CB8AC3E}">
        <p14:creationId xmlns:p14="http://schemas.microsoft.com/office/powerpoint/2010/main" val="4756741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8389-A50F-495F-5103-366820EDA333}"/>
            </a:ext>
          </a:extLst>
        </p:cNvPr>
        <p:cNvGrpSpPr/>
        <p:nvPr/>
      </p:nvGrpSpPr>
      <p:grpSpPr>
        <a:xfrm>
          <a:off x="0" y="0"/>
          <a:ext cx="0" cy="0"/>
          <a:chOff x="0" y="0"/>
          <a:chExt cx="0" cy="0"/>
        </a:xfrm>
      </p:grpSpPr>
      <p:pic>
        <p:nvPicPr>
          <p:cNvPr id="5" name="Picture 4" descr="A blue bag with a pair of sunglasses and a bottle of water&#10;&#10;Description automatically generated with low confidence">
            <a:extLst>
              <a:ext uri="{FF2B5EF4-FFF2-40B4-BE49-F238E27FC236}">
                <a16:creationId xmlns:a16="http://schemas.microsoft.com/office/drawing/2014/main" id="{D3A26591-3BC1-1565-709C-6D7D79BA56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5062" y="361163"/>
            <a:ext cx="4558938" cy="5649845"/>
          </a:xfrm>
          <a:prstGeom prst="rect">
            <a:avLst/>
          </a:prstGeom>
        </p:spPr>
      </p:pic>
      <p:sp>
        <p:nvSpPr>
          <p:cNvPr id="18" name="Text Placeholder 14">
            <a:extLst>
              <a:ext uri="{FF2B5EF4-FFF2-40B4-BE49-F238E27FC236}">
                <a16:creationId xmlns:a16="http://schemas.microsoft.com/office/drawing/2014/main" id="{2797030D-AD9C-134C-9707-FF8B7595CE86}"/>
              </a:ext>
            </a:extLst>
          </p:cNvPr>
          <p:cNvSpPr txBox="1"/>
          <p:nvPr/>
        </p:nvSpPr>
        <p:spPr>
          <a:xfrm>
            <a:off x="813817" y="1865865"/>
            <a:ext cx="4114799" cy="1639335"/>
          </a:xfrm>
          <a:prstGeom prst="rect">
            <a:avLst/>
          </a:prstGeom>
        </p:spPr>
        <p:txBody>
          <a:bodyPr vert="horz" lIns="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400">
                <a:solidFill>
                  <a:srgbClr val="002677"/>
                </a:solidFill>
                <a:effectLst/>
              </a:rPr>
              <a:t>A gym membership at a fitness center you select from our large national network</a:t>
            </a:r>
          </a:p>
          <a:p>
            <a:r>
              <a:rPr lang="en-US" sz="1400">
                <a:solidFill>
                  <a:schemeClr val="tx1"/>
                </a:solidFill>
                <a:effectLst/>
              </a:rPr>
              <a:t>Thousands of on-demand workout videos and livestreaming fitness classes</a:t>
            </a:r>
          </a:p>
          <a:p>
            <a:r>
              <a:rPr lang="en-US" sz="1400">
                <a:solidFill>
                  <a:schemeClr val="tx1"/>
                </a:solidFill>
                <a:effectLst/>
              </a:rPr>
              <a:t>Activities at local health and wellness classes </a:t>
            </a:r>
          </a:p>
        </p:txBody>
      </p:sp>
      <p:sp>
        <p:nvSpPr>
          <p:cNvPr id="8" name="Title 1">
            <a:extLst>
              <a:ext uri="{FF2B5EF4-FFF2-40B4-BE49-F238E27FC236}">
                <a16:creationId xmlns:a16="http://schemas.microsoft.com/office/drawing/2014/main" id="{479A20FB-8A15-307F-E19C-43A1380EA208}"/>
              </a:ext>
            </a:extLst>
          </p:cNvPr>
          <p:cNvSpPr txBox="1"/>
          <p:nvPr/>
        </p:nvSpPr>
        <p:spPr>
          <a:xfrm>
            <a:off x="373014" y="341778"/>
            <a:ext cx="8245692"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Renew Active</a:t>
            </a:r>
            <a:r>
              <a:rPr kumimoji="0" lang="en-US" sz="1600" b="1" i="0" u="none" strike="noStrike" kern="1200" cap="none" spc="0" normalizeH="0" baseline="80000" noProof="0" dirty="0">
                <a:ln>
                  <a:noFill/>
                </a:ln>
                <a:solidFill>
                  <a:srgbClr val="002677"/>
                </a:solidFill>
                <a:effectLst/>
                <a:uLnTx/>
                <a:uFillTx/>
                <a:ea typeface="+mj-ea"/>
                <a:cs typeface="+mj-cs"/>
              </a:rPr>
              <a:t>®* </a:t>
            </a:r>
            <a:r>
              <a:rPr kumimoji="0" lang="en-US" b="1" i="0" u="none" strike="noStrike" kern="1200" cap="none" spc="0" normalizeH="0" noProof="0" dirty="0">
                <a:ln>
                  <a:noFill/>
                </a:ln>
                <a:solidFill>
                  <a:srgbClr val="002677"/>
                </a:solidFill>
                <a:effectLst/>
                <a:uLnTx/>
                <a:uFillTx/>
                <a:ea typeface="+mj-ea"/>
                <a:cs typeface="+mj-cs"/>
              </a:rPr>
              <a:t>by UnitedHealthcare</a:t>
            </a:r>
          </a:p>
          <a:p>
            <a:pPr>
              <a:spcBef>
                <a:spcPts val="600"/>
              </a:spcBef>
              <a:spcAft>
                <a:spcPts val="600"/>
              </a:spcAft>
            </a:pPr>
            <a:endParaRPr lang="en-US" sz="1600" baseline="30000" dirty="0"/>
          </a:p>
        </p:txBody>
      </p:sp>
      <p:sp>
        <p:nvSpPr>
          <p:cNvPr id="12" name="TextBox 11">
            <a:extLst>
              <a:ext uri="{FF2B5EF4-FFF2-40B4-BE49-F238E27FC236}">
                <a16:creationId xmlns:a16="http://schemas.microsoft.com/office/drawing/2014/main" id="{9F1464D7-7414-4B6C-7B41-9898391707DD}"/>
              </a:ext>
            </a:extLst>
          </p:cNvPr>
          <p:cNvSpPr txBox="1"/>
          <p:nvPr/>
        </p:nvSpPr>
        <p:spPr>
          <a:xfrm>
            <a:off x="394034" y="1144129"/>
            <a:ext cx="5365865" cy="9079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600" b="1"/>
              <a:t>Renew Active is a Medicare fitness program </a:t>
            </a:r>
            <a:br>
              <a:rPr lang="en-US" sz="1600" b="1"/>
            </a:br>
            <a:r>
              <a:rPr lang="en-US" sz="1600" b="1"/>
              <a:t>offered at no additional cost to you. It includes: </a:t>
            </a:r>
          </a:p>
          <a:p>
            <a:pPr>
              <a:spcAft>
                <a:spcPts val="600"/>
              </a:spcAft>
            </a:pPr>
            <a:endParaRPr lang="en-US" sz="1600" b="1"/>
          </a:p>
        </p:txBody>
      </p:sp>
      <p:sp>
        <p:nvSpPr>
          <p:cNvPr id="17" name="Slide Number Placeholder 101">
            <a:extLst>
              <a:ext uri="{FF2B5EF4-FFF2-40B4-BE49-F238E27FC236}">
                <a16:creationId xmlns:a16="http://schemas.microsoft.com/office/drawing/2014/main" id="{A0D81ECE-A836-3AC2-1B4B-BB89C4BF83AD}"/>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31</a:t>
            </a:fld>
            <a:endParaRPr lang="en-US" sz="800"/>
          </a:p>
        </p:txBody>
      </p:sp>
      <p:sp>
        <p:nvSpPr>
          <p:cNvPr id="3" name="TextBox 2">
            <a:extLst>
              <a:ext uri="{FF2B5EF4-FFF2-40B4-BE49-F238E27FC236}">
                <a16:creationId xmlns:a16="http://schemas.microsoft.com/office/drawing/2014/main" id="{07B92998-6BAF-0CE6-6946-58D86604DA34}"/>
              </a:ext>
            </a:extLst>
          </p:cNvPr>
          <p:cNvSpPr txBox="1"/>
          <p:nvPr/>
        </p:nvSpPr>
        <p:spPr>
          <a:xfrm>
            <a:off x="360165" y="5496750"/>
            <a:ext cx="8631434" cy="630942"/>
          </a:xfrm>
          <a:prstGeom prst="rect">
            <a:avLst/>
          </a:prstGeom>
          <a:noFill/>
        </p:spPr>
        <p:txBody>
          <a:bodyPr wrap="square"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a:solidFill>
                  <a:schemeClr val="tx2"/>
                </a:solidFill>
              </a:rPr>
              <a:t>*The Renew Active® Program and its gym network varies by plan/area and may not be available on all plans. Participation in the Renew Active program is voluntary. Consult your doctor prior to beginning an exercise program or making changes to your lifestyle or health care routine. Renew Active includes standard fitness membership at participating locations and other offerings. The participating locations and offerings may change at any time. Fitness membership equipment, classes and activities may vary by location. Certain services, classes, activities and online fitness offerings are provided by affiliates of UnitedHealthcare Insurance Company or other third parties not affiliated with UnitedHealthcare. Participation in these third-party services is subject to your acceptance of their respective terms and policies. UnitedHealthcare is not responsible for the services or information provided by third parties. The information provided through these services is for informational purposes only and is not a substitute for the advice of a doctor.  </a:t>
            </a:r>
          </a:p>
        </p:txBody>
      </p:sp>
      <p:pic>
        <p:nvPicPr>
          <p:cNvPr id="2" name="Graphic 1">
            <a:extLst>
              <a:ext uri="{FF2B5EF4-FFF2-40B4-BE49-F238E27FC236}">
                <a16:creationId xmlns:a16="http://schemas.microsoft.com/office/drawing/2014/main" id="{DA916E52-E0DB-1EE7-66E1-B87AFDC949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 y="1952881"/>
            <a:ext cx="188049" cy="167991"/>
          </a:xfrm>
          <a:prstGeom prst="rect">
            <a:avLst/>
          </a:prstGeom>
        </p:spPr>
      </p:pic>
      <p:pic>
        <p:nvPicPr>
          <p:cNvPr id="4" name="Graphic 3">
            <a:extLst>
              <a:ext uri="{FF2B5EF4-FFF2-40B4-BE49-F238E27FC236}">
                <a16:creationId xmlns:a16="http://schemas.microsoft.com/office/drawing/2014/main" id="{6F9D4EF4-D753-9372-BAF5-F8B073B981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 y="2493834"/>
            <a:ext cx="188049" cy="167991"/>
          </a:xfrm>
          <a:prstGeom prst="rect">
            <a:avLst/>
          </a:prstGeom>
        </p:spPr>
      </p:pic>
      <p:pic>
        <p:nvPicPr>
          <p:cNvPr id="13" name="Graphic 12">
            <a:extLst>
              <a:ext uri="{FF2B5EF4-FFF2-40B4-BE49-F238E27FC236}">
                <a16:creationId xmlns:a16="http://schemas.microsoft.com/office/drawing/2014/main" id="{F83CB42F-8B15-57D2-6003-943FF69EE9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 y="3012492"/>
            <a:ext cx="188049" cy="167991"/>
          </a:xfrm>
          <a:prstGeom prst="rect">
            <a:avLst/>
          </a:prstGeom>
        </p:spPr>
      </p:pic>
      <p:sp>
        <p:nvSpPr>
          <p:cNvPr id="7" name="Title 6">
            <a:extLst>
              <a:ext uri="{FF2B5EF4-FFF2-40B4-BE49-F238E27FC236}">
                <a16:creationId xmlns:a16="http://schemas.microsoft.com/office/drawing/2014/main" id="{E8E335C3-A039-F1CA-5AAC-C978A6A0B415}"/>
              </a:ext>
            </a:extLst>
          </p:cNvPr>
          <p:cNvSpPr>
            <a:spLocks noGrp="1"/>
          </p:cNvSpPr>
          <p:nvPr>
            <p:ph type="title"/>
          </p:nvPr>
        </p:nvSpPr>
        <p:spPr>
          <a:xfrm>
            <a:off x="374906" y="-309002"/>
            <a:ext cx="1730985" cy="309001"/>
          </a:xfrm>
        </p:spPr>
        <p:txBody>
          <a:bodyPr vert="horz" lIns="91440" tIns="45720" rIns="91440" bIns="45720" rtlCol="0" anchor="b" anchorCtr="0">
            <a:noAutofit/>
          </a:bodyPr>
          <a:lstStyle/>
          <a:p>
            <a:r>
              <a:rPr lang="en-US" sz="800">
                <a:solidFill>
                  <a:schemeClr val="bg1"/>
                </a:solidFill>
              </a:rPr>
              <a:t>Renew Active</a:t>
            </a:r>
          </a:p>
        </p:txBody>
      </p:sp>
    </p:spTree>
    <p:extLst>
      <p:ext uri="{BB962C8B-B14F-4D97-AF65-F5344CB8AC3E}">
        <p14:creationId xmlns:p14="http://schemas.microsoft.com/office/powerpoint/2010/main" val="34842987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9D5C795-0FBF-1AC5-9ED7-0C91BADF43F1}"/>
              </a:ext>
            </a:extLst>
          </p:cNvPr>
          <p:cNvSpPr txBox="1"/>
          <p:nvPr/>
        </p:nvSpPr>
        <p:spPr>
          <a:xfrm>
            <a:off x="3757896" y="1506679"/>
            <a:ext cx="4798275" cy="4667967"/>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742950">
              <a:spcBef>
                <a:spcPct val="0"/>
              </a:spcBef>
              <a:spcAft>
                <a:spcPts val="1400"/>
              </a:spcAft>
            </a:pPr>
            <a:r>
              <a:rPr lang="en-US" sz="1600" b="1">
                <a:solidFill>
                  <a:schemeClr val="accent1"/>
                </a:solidFill>
                <a:effectLst/>
                <a:latin typeface="Arial" panose="020B0604020202020204" pitchFamily="34" charset="0"/>
                <a:cs typeface="Arial" panose="020B0604020202020204" pitchFamily="34" charset="0"/>
              </a:rPr>
              <a:t>Let’s eat well</a:t>
            </a:r>
            <a:br>
              <a:rPr lang="en-US" sz="1400" b="1">
                <a:solidFill>
                  <a:schemeClr val="accent1"/>
                </a:solidFill>
                <a:effectLst/>
                <a:latin typeface="Arial" panose="020B0604020202020204" pitchFamily="34" charset="0"/>
                <a:cs typeface="Arial" panose="020B0604020202020204" pitchFamily="34" charset="0"/>
              </a:rPr>
            </a:br>
            <a:r>
              <a:rPr lang="en-US" sz="1400">
                <a:solidFill>
                  <a:schemeClr val="accent1"/>
                </a:solidFill>
                <a:effectLst/>
                <a:latin typeface="Arial" panose="020B0604020202020204" pitchFamily="34" charset="0"/>
                <a:cs typeface="Arial" panose="020B0604020202020204" pitchFamily="34" charset="0"/>
              </a:rPr>
              <a:t>Treat yourself to tasty recipes, fun cooking events and support.</a:t>
            </a:r>
          </a:p>
          <a:p>
            <a:pPr marL="742950">
              <a:spcBef>
                <a:spcPct val="0"/>
              </a:spcBef>
              <a:spcAft>
                <a:spcPts val="1400"/>
              </a:spcAft>
            </a:pPr>
            <a:r>
              <a:rPr lang="en-US" sz="1600" b="1">
                <a:solidFill>
                  <a:schemeClr val="accent1"/>
                </a:solidFill>
                <a:effectLst/>
                <a:latin typeface="Arial" panose="020B0604020202020204" pitchFamily="34" charset="0"/>
                <a:cs typeface="Arial" panose="020B0604020202020204" pitchFamily="34" charset="0"/>
              </a:rPr>
              <a:t>Let’s get fit</a:t>
            </a:r>
            <a:br>
              <a:rPr lang="en-US" sz="1400" b="1">
                <a:solidFill>
                  <a:schemeClr val="accent1"/>
                </a:solidFill>
                <a:effectLst/>
                <a:latin typeface="Arial" panose="020B0604020202020204" pitchFamily="34" charset="0"/>
                <a:cs typeface="Arial" panose="020B0604020202020204" pitchFamily="34" charset="0"/>
              </a:rPr>
            </a:br>
            <a:r>
              <a:rPr lang="en-US" sz="1400">
                <a:solidFill>
                  <a:schemeClr val="accent1"/>
                </a:solidFill>
                <a:effectLst/>
                <a:latin typeface="Arial" panose="020B0604020202020204" pitchFamily="34" charset="0"/>
                <a:cs typeface="Arial" panose="020B0604020202020204" pitchFamily="34" charset="0"/>
              </a:rPr>
              <a:t>Get free access to at-home workouts, participating gyms and local fitness events.</a:t>
            </a:r>
          </a:p>
          <a:p>
            <a:pPr marL="742950">
              <a:spcBef>
                <a:spcPct val="0"/>
              </a:spcBef>
              <a:spcAft>
                <a:spcPts val="1400"/>
              </a:spcAft>
            </a:pPr>
            <a:r>
              <a:rPr lang="en-US" sz="1600" b="1">
                <a:solidFill>
                  <a:schemeClr val="accent1"/>
                </a:solidFill>
                <a:latin typeface="Arial" panose="020B0604020202020204" pitchFamily="34" charset="0"/>
              </a:rPr>
              <a:t>Let’s be mentally fit</a:t>
            </a:r>
            <a:br>
              <a:rPr lang="en-US" sz="1400" b="1">
                <a:solidFill>
                  <a:schemeClr val="accent1"/>
                </a:solidFill>
                <a:latin typeface="Arial" panose="020B0604020202020204" pitchFamily="34" charset="0"/>
              </a:rPr>
            </a:br>
            <a:r>
              <a:rPr lang="en-US" sz="1400">
                <a:solidFill>
                  <a:schemeClr val="accent1"/>
                </a:solidFill>
                <a:latin typeface="Arial" panose="020B0604020202020204" pitchFamily="34" charset="0"/>
              </a:rPr>
              <a:t>Support your mental health with services, online tools and resources.</a:t>
            </a:r>
          </a:p>
          <a:p>
            <a:pPr marL="742950">
              <a:spcBef>
                <a:spcPct val="0"/>
              </a:spcBef>
              <a:spcAft>
                <a:spcPts val="1400"/>
              </a:spcAft>
            </a:pPr>
            <a:r>
              <a:rPr lang="en-US" sz="1600" b="1">
                <a:solidFill>
                  <a:schemeClr val="accent1"/>
                </a:solidFill>
                <a:latin typeface="Arial" panose="020B0604020202020204" pitchFamily="34" charset="0"/>
              </a:rPr>
              <a:t>Let’s make friends</a:t>
            </a:r>
            <a:br>
              <a:rPr lang="en-US" sz="1400" b="1">
                <a:solidFill>
                  <a:schemeClr val="accent1"/>
                </a:solidFill>
                <a:latin typeface="Arial" panose="020B0604020202020204" pitchFamily="34" charset="0"/>
              </a:rPr>
            </a:br>
            <a:r>
              <a:rPr lang="en-US" sz="1400">
                <a:solidFill>
                  <a:schemeClr val="accent1"/>
                </a:solidFill>
                <a:latin typeface="Arial" panose="020B0604020202020204" pitchFamily="34" charset="0"/>
              </a:rPr>
              <a:t>Find ways to connect through local and online events, classes, volunteering and more.</a:t>
            </a:r>
          </a:p>
          <a:p>
            <a:pPr marL="742950">
              <a:spcBef>
                <a:spcPct val="0"/>
              </a:spcBef>
              <a:spcAft>
                <a:spcPts val="1400"/>
              </a:spcAft>
            </a:pPr>
            <a:r>
              <a:rPr lang="en-US" sz="1600" b="1">
                <a:solidFill>
                  <a:srgbClr val="002677"/>
                </a:solidFill>
              </a:rPr>
              <a:t>Let’s live well</a:t>
            </a:r>
            <a:br>
              <a:rPr lang="en-US" sz="1400" b="1">
                <a:solidFill>
                  <a:srgbClr val="002677"/>
                </a:solidFill>
                <a:latin typeface="Helvetica" pitchFamily="2" charset="0"/>
              </a:rPr>
            </a:br>
            <a:r>
              <a:rPr lang="en-US" sz="1400">
                <a:solidFill>
                  <a:srgbClr val="1B226C"/>
                </a:solidFill>
              </a:rPr>
              <a:t>From helping to manage your financial well-being to supporting caregivers to helping stop tobacco use, we're here for your wellness.</a:t>
            </a:r>
            <a:endParaRPr lang="en-US" sz="1400">
              <a:solidFill>
                <a:srgbClr val="1B226C"/>
              </a:solidFill>
              <a:effectLst/>
            </a:endParaRPr>
          </a:p>
          <a:p>
            <a:pPr marL="742950">
              <a:spcBef>
                <a:spcPct val="0"/>
              </a:spcBef>
              <a:spcAft>
                <a:spcPts val="2000"/>
              </a:spcAft>
            </a:pPr>
            <a:endParaRPr lang="en-US" sz="1400">
              <a:solidFill>
                <a:schemeClr val="accent1"/>
              </a:solidFill>
              <a:latin typeface="Arial" panose="020B0604020202020204" pitchFamily="34" charset="0"/>
            </a:endParaRP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8079" y="1545671"/>
            <a:ext cx="3071998" cy="4167707"/>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a:spcAft>
                <a:spcPts val="1200"/>
              </a:spcAft>
              <a:buClr>
                <a:schemeClr val="tx1"/>
              </a:buClr>
              <a:buSzPct val="125000"/>
            </a:pPr>
            <a:r>
              <a:rPr lang="en-US" sz="1600">
                <a:solidFill>
                  <a:schemeClr val="tx1"/>
                </a:solidFill>
                <a:latin typeface="Arial" panose="020B0604020202020204" pitchFamily="34" charset="0"/>
              </a:rPr>
              <a:t>At no additional cost to you, Let’s Move by UnitedHealthcare is here to help keep your mind, body and social life active. With simple resources, tools, fun events and personalized support, we’ll help you explore ways to eat well, </a:t>
            </a:r>
            <a:r>
              <a:rPr lang="en-US" sz="1600">
                <a:solidFill>
                  <a:srgbClr val="002677"/>
                </a:solidFill>
                <a:effectLst/>
              </a:rPr>
              <a:t>stay connected and be financially, physically and mentally fit.</a:t>
            </a:r>
          </a:p>
        </p:txBody>
      </p:sp>
      <p:pic>
        <p:nvPicPr>
          <p:cNvPr id="20" name="Picture 19">
            <a:extLst>
              <a:ext uri="{FF2B5EF4-FFF2-40B4-BE49-F238E27FC236}">
                <a16:creationId xmlns:a16="http://schemas.microsoft.com/office/drawing/2014/main" id="{2F7F6006-2E5B-B9A7-22BA-F645E7E622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23379" y="1587855"/>
            <a:ext cx="612648" cy="612648"/>
          </a:xfrm>
          <a:prstGeom prst="rect">
            <a:avLst/>
          </a:prstGeom>
        </p:spPr>
      </p:pic>
      <p:pic>
        <p:nvPicPr>
          <p:cNvPr id="21" name="Picture 20">
            <a:extLst>
              <a:ext uri="{FF2B5EF4-FFF2-40B4-BE49-F238E27FC236}">
                <a16:creationId xmlns:a16="http://schemas.microsoft.com/office/drawing/2014/main" id="{EE575CE2-E90C-5D7D-4EC9-E6A7C9AFFE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23381" y="2433491"/>
            <a:ext cx="612648" cy="612648"/>
          </a:xfrm>
          <a:prstGeom prst="rect">
            <a:avLst/>
          </a:prstGeom>
        </p:spPr>
      </p:pic>
      <p:pic>
        <p:nvPicPr>
          <p:cNvPr id="23" name="Picture 22">
            <a:extLst>
              <a:ext uri="{FF2B5EF4-FFF2-40B4-BE49-F238E27FC236}">
                <a16:creationId xmlns:a16="http://schemas.microsoft.com/office/drawing/2014/main" id="{9F99D936-716E-DC06-A4DF-863AE22B04A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34638" y="3279127"/>
            <a:ext cx="612648" cy="612648"/>
          </a:xfrm>
          <a:prstGeom prst="rect">
            <a:avLst/>
          </a:prstGeom>
        </p:spPr>
      </p:pic>
      <p:pic>
        <p:nvPicPr>
          <p:cNvPr id="24" name="Picture 23">
            <a:extLst>
              <a:ext uri="{FF2B5EF4-FFF2-40B4-BE49-F238E27FC236}">
                <a16:creationId xmlns:a16="http://schemas.microsoft.com/office/drawing/2014/main" id="{4F68BFDA-C8DE-F368-BD8C-72B7BDF4A52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34638" y="4124763"/>
            <a:ext cx="612648" cy="612648"/>
          </a:xfrm>
          <a:prstGeom prst="rect">
            <a:avLst/>
          </a:prstGeom>
        </p:spPr>
      </p:pic>
      <p:sp>
        <p:nvSpPr>
          <p:cNvPr id="4" name="Title 1">
            <a:extLst>
              <a:ext uri="{FF2B5EF4-FFF2-40B4-BE49-F238E27FC236}">
                <a16:creationId xmlns:a16="http://schemas.microsoft.com/office/drawing/2014/main" id="{B9FB5345-C40E-D4F9-0151-2539B17A7731}"/>
              </a:ext>
            </a:extLst>
          </p:cNvPr>
          <p:cNvSpPr txBox="1"/>
          <p:nvPr/>
        </p:nvSpPr>
        <p:spPr>
          <a:xfrm>
            <a:off x="368068" y="344371"/>
            <a:ext cx="8675348" cy="60576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Let’s Move by UnitedHealthcare is your plan's exclusive wellness program</a:t>
            </a:r>
          </a:p>
          <a:p>
            <a:pPr>
              <a:spcBef>
                <a:spcPts val="600"/>
              </a:spcBef>
              <a:spcAft>
                <a:spcPts val="600"/>
              </a:spcAft>
            </a:pPr>
            <a:endParaRPr lang="en-US" baseline="30000" dirty="0"/>
          </a:p>
        </p:txBody>
      </p:sp>
      <p:sp>
        <p:nvSpPr>
          <p:cNvPr id="5" name="Slide Number Placeholder 101">
            <a:extLst>
              <a:ext uri="{FF2B5EF4-FFF2-40B4-BE49-F238E27FC236}">
                <a16:creationId xmlns:a16="http://schemas.microsoft.com/office/drawing/2014/main" id="{64EA78C7-FAA3-172C-5E31-F6F43E0AD353}"/>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32</a:t>
            </a:fld>
            <a:endParaRPr lang="en-US" sz="800"/>
          </a:p>
        </p:txBody>
      </p:sp>
      <p:pic>
        <p:nvPicPr>
          <p:cNvPr id="8" name="Picture 7" descr="A blue circle with a white hand and a heart in it&#10;&#10;Description automatically generated">
            <a:extLst>
              <a:ext uri="{FF2B5EF4-FFF2-40B4-BE49-F238E27FC236}">
                <a16:creationId xmlns:a16="http://schemas.microsoft.com/office/drawing/2014/main" id="{37DFAECF-FD8E-34C3-12E3-55C35E716DF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19449" y="4970399"/>
            <a:ext cx="612648" cy="612648"/>
          </a:xfrm>
          <a:prstGeom prst="rect">
            <a:avLst/>
          </a:prstGeom>
        </p:spPr>
      </p:pic>
      <p:sp>
        <p:nvSpPr>
          <p:cNvPr id="3" name="Title 2">
            <a:extLst>
              <a:ext uri="{FF2B5EF4-FFF2-40B4-BE49-F238E27FC236}">
                <a16:creationId xmlns:a16="http://schemas.microsoft.com/office/drawing/2014/main" id="{94B21854-44ED-87C7-A389-0CF458C250EF}"/>
              </a:ext>
            </a:extLst>
          </p:cNvPr>
          <p:cNvSpPr>
            <a:spLocks noGrp="1"/>
          </p:cNvSpPr>
          <p:nvPr>
            <p:ph type="title"/>
          </p:nvPr>
        </p:nvSpPr>
        <p:spPr>
          <a:xfrm>
            <a:off x="371801" y="-251169"/>
            <a:ext cx="1540126" cy="251169"/>
          </a:xfrm>
        </p:spPr>
        <p:txBody>
          <a:bodyPr vert="horz" lIns="91440" tIns="45720" rIns="91440" bIns="45720" rtlCol="0" anchor="b" anchorCtr="0">
            <a:noAutofit/>
          </a:bodyPr>
          <a:lstStyle/>
          <a:p>
            <a:r>
              <a:rPr lang="en-US" sz="800">
                <a:solidFill>
                  <a:schemeClr val="bg1"/>
                </a:solidFill>
              </a:rPr>
              <a:t>Let’s Move</a:t>
            </a:r>
          </a:p>
        </p:txBody>
      </p:sp>
    </p:spTree>
    <p:extLst>
      <p:ext uri="{BB962C8B-B14F-4D97-AF65-F5344CB8AC3E}">
        <p14:creationId xmlns:p14="http://schemas.microsoft.com/office/powerpoint/2010/main" val="2983541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786463"/>
            <a:ext cx="8313787" cy="388183"/>
          </a:xfrm>
        </p:spPr>
        <p:txBody>
          <a:bodyPr/>
          <a:lstStyle/>
          <a:p>
            <a:r>
              <a:rPr lang="en-US">
                <a:solidFill>
                  <a:srgbClr val="444444"/>
                </a:solidFill>
                <a:effectLst/>
              </a:rPr>
              <a:t>*The device you use must be webcam-enabled. Data rates may apply. This service should not be used for emergency or urgent care needs. In an emergency, call 911 or go to the nearest emergency room.</a:t>
            </a:r>
            <a:br>
              <a:rPr lang="en-US">
                <a:solidFill>
                  <a:srgbClr val="444444"/>
                </a:solidFill>
                <a:effectLst/>
              </a:rPr>
            </a:br>
            <a:r>
              <a:rPr lang="en-US">
                <a:solidFill>
                  <a:srgbClr val="434343"/>
                </a:solidFill>
                <a:effectLst/>
              </a:rPr>
              <a:t>**Benefits and availability may vary by plan and location.</a:t>
            </a:r>
            <a:br>
              <a:rPr lang="en-US">
                <a:solidFill>
                  <a:srgbClr val="434343"/>
                </a:solidFill>
                <a:effectLst/>
              </a:rPr>
            </a:br>
            <a:r>
              <a:rPr lang="en-US">
                <a:solidFill>
                  <a:srgbClr val="444444"/>
                </a:solidFill>
                <a:effectLst/>
              </a:rPr>
              <a:t>***Providers cannot prescribe medications in all states.</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48055" y="1115998"/>
            <a:ext cx="3300984" cy="2569034"/>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indent="0">
              <a:spcAft>
                <a:spcPts val="900"/>
              </a:spcAft>
              <a:buClr>
                <a:schemeClr val="tx1"/>
              </a:buClr>
              <a:buSzPct val="125000"/>
              <a:buNone/>
            </a:pPr>
            <a:r>
              <a:rPr lang="en-US" sz="1600" b="1" dirty="0">
                <a:solidFill>
                  <a:schemeClr val="tx1"/>
                </a:solidFill>
                <a:latin typeface="Arial" panose="020B0604020202020204" pitchFamily="34" charset="0"/>
              </a:rPr>
              <a:t>With Virtual Visits, you can live video chat* with a medical provider or behavioral health specialist from your computer, tablet or smartphone anytime, day or night.</a:t>
            </a:r>
            <a:r>
              <a:rPr lang="en-US" sz="1600" b="1" baseline="30000" dirty="0">
                <a:solidFill>
                  <a:schemeClr val="tx1"/>
                </a:solidFill>
                <a:latin typeface="Arial" panose="020B0604020202020204" pitchFamily="34" charset="0"/>
              </a:rPr>
              <a:t>**</a:t>
            </a:r>
          </a:p>
          <a:p>
            <a:pPr marL="4572" indent="0">
              <a:spcAft>
                <a:spcPts val="900"/>
              </a:spcAft>
              <a:buClr>
                <a:schemeClr val="tx1"/>
              </a:buClr>
              <a:buSzPct val="125000"/>
              <a:buNone/>
            </a:pPr>
            <a:r>
              <a:rPr lang="en-US" sz="1400" dirty="0">
                <a:solidFill>
                  <a:schemeClr val="accent1"/>
                </a:solidFill>
                <a:latin typeface="Arial" panose="020B0604020202020204" pitchFamily="34" charset="0"/>
              </a:rPr>
              <a:t>Ask questions, get a diagnosis, or even get medication prescribed*** and sent to your pharmacy. All you need is a strong internet connection.</a:t>
            </a:r>
          </a:p>
        </p:txBody>
      </p:sp>
      <p:sp>
        <p:nvSpPr>
          <p:cNvPr id="12" name="Text Placeholder 14">
            <a:extLst>
              <a:ext uri="{FF2B5EF4-FFF2-40B4-BE49-F238E27FC236}">
                <a16:creationId xmlns:a16="http://schemas.microsoft.com/office/drawing/2014/main" id="{949D96AE-FC5A-DAE5-0D3A-5A809437BB06}"/>
              </a:ext>
            </a:extLst>
          </p:cNvPr>
          <p:cNvSpPr txBox="1"/>
          <p:nvPr/>
        </p:nvSpPr>
        <p:spPr>
          <a:xfrm>
            <a:off x="4085229" y="1141453"/>
            <a:ext cx="4984087" cy="4175362"/>
          </a:xfrm>
          <a:prstGeom prst="rect">
            <a:avLst/>
          </a:prstGeom>
        </p:spPr>
        <p:txBody>
          <a:bodyPr vert="horz" lIns="91440" tIns="45720" rIns="91440" bIns="45720" numCol="1"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nSpc>
                <a:spcPct val="100000"/>
              </a:lnSpc>
              <a:spcBef>
                <a:spcPts val="600"/>
              </a:spcBef>
              <a:spcAft>
                <a:spcPts val="600"/>
              </a:spcAft>
            </a:pPr>
            <a:r>
              <a:rPr lang="en-US" sz="1400" b="1" dirty="0">
                <a:solidFill>
                  <a:schemeClr val="tx1"/>
                </a:solidFill>
                <a:latin typeface="Arial" panose="020B0604020202020204" pitchFamily="34" charset="0"/>
              </a:rPr>
              <a:t>Virtual Provider Visits may be best for: </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Allergies, bronchitis, cold/cough</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Fever, seasonal flu, sore throat</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Migraines/headaches, sinus problems, stomachaches</a:t>
            </a:r>
          </a:p>
          <a:p>
            <a:pPr>
              <a:lnSpc>
                <a:spcPct val="100000"/>
              </a:lnSpc>
              <a:spcBef>
                <a:spcPts val="600"/>
              </a:spcBef>
              <a:spcAft>
                <a:spcPts val="600"/>
              </a:spcAft>
            </a:pPr>
            <a:r>
              <a:rPr lang="en-US" sz="1400" b="1" dirty="0">
                <a:solidFill>
                  <a:schemeClr val="tx1"/>
                </a:solidFill>
                <a:latin typeface="Arial" panose="020B0604020202020204" pitchFamily="34" charset="0"/>
              </a:rPr>
              <a:t>Virtual Behavioral Health Visits may be best for:</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Initial evaluation</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Behavioral health medication management</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Addiction</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Depression</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Trauma and loss</a:t>
            </a:r>
          </a:p>
          <a:p>
            <a:pPr marL="285750" indent="-285750">
              <a:lnSpc>
                <a:spcPct val="100000"/>
              </a:lnSpc>
              <a:spcBef>
                <a:spcPts val="600"/>
              </a:spcBef>
              <a:spcAft>
                <a:spcPts val="600"/>
              </a:spcAft>
              <a:buFont typeface="Arial" panose="020B0604020202020204" pitchFamily="34" charset="0"/>
              <a:buChar char="•"/>
            </a:pPr>
            <a:r>
              <a:rPr lang="en-US" sz="1400" dirty="0">
                <a:solidFill>
                  <a:schemeClr val="tx1"/>
                </a:solidFill>
                <a:latin typeface="Arial" panose="020B0604020202020204" pitchFamily="34" charset="0"/>
              </a:rPr>
              <a:t>Stress or anxiety</a:t>
            </a:r>
          </a:p>
        </p:txBody>
      </p:sp>
      <p:sp>
        <p:nvSpPr>
          <p:cNvPr id="5" name="Title 1">
            <a:extLst>
              <a:ext uri="{FF2B5EF4-FFF2-40B4-BE49-F238E27FC236}">
                <a16:creationId xmlns:a16="http://schemas.microsoft.com/office/drawing/2014/main" id="{8115F38C-B88C-58A0-86FC-CE27AD66364A}"/>
              </a:ext>
            </a:extLst>
          </p:cNvPr>
          <p:cNvSpPr txBox="1"/>
          <p:nvPr/>
        </p:nvSpPr>
        <p:spPr>
          <a:xfrm>
            <a:off x="368067" y="354174"/>
            <a:ext cx="7335470" cy="67548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care anywhere with Virtual Visits</a:t>
            </a:r>
            <a:endParaRPr lang="en-US" baseline="30000" dirty="0"/>
          </a:p>
        </p:txBody>
      </p:sp>
      <p:sp>
        <p:nvSpPr>
          <p:cNvPr id="6" name="Slide Number Placeholder 101">
            <a:extLst>
              <a:ext uri="{FF2B5EF4-FFF2-40B4-BE49-F238E27FC236}">
                <a16:creationId xmlns:a16="http://schemas.microsoft.com/office/drawing/2014/main" id="{E5E1C8A2-82F7-CB3B-0013-FC9A3A5213F9}"/>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33</a:t>
            </a:fld>
            <a:endParaRPr lang="en-US" sz="800"/>
          </a:p>
        </p:txBody>
      </p:sp>
      <p:sp>
        <p:nvSpPr>
          <p:cNvPr id="7" name="TextBox 6">
            <a:extLst>
              <a:ext uri="{FF2B5EF4-FFF2-40B4-BE49-F238E27FC236}">
                <a16:creationId xmlns:a16="http://schemas.microsoft.com/office/drawing/2014/main" id="{AC545E94-FFF1-5F7B-32CD-D8BF4E03E0F9}"/>
              </a:ext>
            </a:extLst>
          </p:cNvPr>
          <p:cNvSpPr txBox="1"/>
          <p:nvPr/>
        </p:nvSpPr>
        <p:spPr>
          <a:xfrm>
            <a:off x="448055" y="3852856"/>
            <a:ext cx="3438145" cy="784830"/>
          </a:xfrm>
          <a:prstGeom prst="rect">
            <a:avLst/>
          </a:prstGeom>
          <a:solidFill>
            <a:schemeClr val="bg2"/>
          </a:solidFill>
        </p:spPr>
        <p:txBody>
          <a:bodyPr wrap="square" lIns="182880" tIns="182880" rIns="182880" bIns="18288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Clr>
                <a:schemeClr val="tx1"/>
              </a:buClr>
              <a:buSzPct val="125000"/>
              <a:buNone/>
            </a:pPr>
            <a:r>
              <a:rPr lang="en-US">
                <a:solidFill>
                  <a:schemeClr val="tx1"/>
                </a:solidFill>
              </a:rPr>
              <a:t>Find participating Virtual Visit providers by logging in to your member website</a:t>
            </a:r>
          </a:p>
        </p:txBody>
      </p:sp>
      <p:sp>
        <p:nvSpPr>
          <p:cNvPr id="3" name="Title 2">
            <a:extLst>
              <a:ext uri="{FF2B5EF4-FFF2-40B4-BE49-F238E27FC236}">
                <a16:creationId xmlns:a16="http://schemas.microsoft.com/office/drawing/2014/main" id="{C7A15011-FA17-3737-307A-5C4E1D08DC1C}"/>
              </a:ext>
            </a:extLst>
          </p:cNvPr>
          <p:cNvSpPr>
            <a:spLocks noGrp="1"/>
          </p:cNvSpPr>
          <p:nvPr>
            <p:ph type="title"/>
          </p:nvPr>
        </p:nvSpPr>
        <p:spPr>
          <a:xfrm>
            <a:off x="371801" y="-249382"/>
            <a:ext cx="1687908" cy="249382"/>
          </a:xfrm>
        </p:spPr>
        <p:txBody>
          <a:bodyPr vert="horz" lIns="91440" tIns="45720" rIns="91440" bIns="45720" rtlCol="0" anchor="b" anchorCtr="0">
            <a:noAutofit/>
          </a:bodyPr>
          <a:lstStyle/>
          <a:p>
            <a:r>
              <a:rPr lang="en-US" sz="800">
                <a:solidFill>
                  <a:schemeClr val="bg1"/>
                </a:solidFill>
              </a:rPr>
              <a:t>Virtual Visits</a:t>
            </a:r>
          </a:p>
        </p:txBody>
      </p:sp>
    </p:spTree>
    <p:extLst>
      <p:ext uri="{BB962C8B-B14F-4D97-AF65-F5344CB8AC3E}">
        <p14:creationId xmlns:p14="http://schemas.microsoft.com/office/powerpoint/2010/main" val="31817634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logo of an ear&#10;&#10;AI-generated content may be incorrect.">
            <a:extLst>
              <a:ext uri="{FF2B5EF4-FFF2-40B4-BE49-F238E27FC236}">
                <a16:creationId xmlns:a16="http://schemas.microsoft.com/office/drawing/2014/main" id="{6D532BE3-C705-3B4F-57F7-EBA21A476D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1167" y="436130"/>
            <a:ext cx="2725632" cy="2507967"/>
          </a:xfrm>
          <a:prstGeom prst="rect">
            <a:avLst/>
          </a:prstGeom>
        </p:spPr>
      </p:pic>
      <p:sp>
        <p:nvSpPr>
          <p:cNvPr id="24" name="Text Placeholder 10">
            <a:extLst>
              <a:ext uri="{FF2B5EF4-FFF2-40B4-BE49-F238E27FC236}">
                <a16:creationId xmlns:a16="http://schemas.microsoft.com/office/drawing/2014/main" id="{D54F7B60-3CDB-8BD3-E4AB-B6AABF26882D}"/>
              </a:ext>
            </a:extLst>
          </p:cNvPr>
          <p:cNvSpPr txBox="1"/>
          <p:nvPr/>
        </p:nvSpPr>
        <p:spPr>
          <a:xfrm>
            <a:off x="817495" y="3514269"/>
            <a:ext cx="5073854" cy="1938420"/>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300"/>
              </a:spcBef>
              <a:spcAft>
                <a:spcPts val="600"/>
              </a:spcAft>
              <a:buNone/>
            </a:pPr>
            <a:r>
              <a:rPr lang="en-US" sz="1400">
                <a:solidFill>
                  <a:schemeClr val="tx1"/>
                </a:solidFill>
                <a:effectLst/>
                <a:latin typeface="Arial" panose="020B0604020202020204" pitchFamily="34" charset="0"/>
              </a:rPr>
              <a:t>Get friendly expert advice through our national network of 6,500+ hearing providers*</a:t>
            </a:r>
          </a:p>
          <a:p>
            <a:pPr marL="0" indent="0">
              <a:spcBef>
                <a:spcPts val="300"/>
              </a:spcBef>
              <a:spcAft>
                <a:spcPts val="600"/>
              </a:spcAft>
              <a:buNone/>
            </a:pPr>
            <a:r>
              <a:rPr lang="en-US" sz="1400">
                <a:solidFill>
                  <a:schemeClr val="tx1"/>
                </a:solidFill>
                <a:effectLst/>
                <a:latin typeface="Arial" panose="020B0604020202020204" pitchFamily="34" charset="0"/>
              </a:rPr>
              <a:t>Get personalized support to help you adjust to your new hearing aids</a:t>
            </a:r>
          </a:p>
          <a:p>
            <a:pPr marL="0" indent="0">
              <a:spcBef>
                <a:spcPts val="300"/>
              </a:spcBef>
              <a:spcAft>
                <a:spcPts val="600"/>
              </a:spcAft>
              <a:buNone/>
            </a:pPr>
            <a:r>
              <a:rPr lang="en-US" sz="1400">
                <a:solidFill>
                  <a:schemeClr val="tx1"/>
                </a:solidFill>
                <a:effectLst/>
                <a:latin typeface="Arial" panose="020B0604020202020204" pitchFamily="34" charset="0"/>
              </a:rPr>
              <a:t>Choose from the latest technology from popular brands including Phonak, Starkey</a:t>
            </a:r>
            <a:r>
              <a:rPr lang="en-US" sz="1400" baseline="30000">
                <a:solidFill>
                  <a:schemeClr val="tx1"/>
                </a:solidFill>
                <a:effectLst/>
                <a:latin typeface="Arial" panose="020B0604020202020204" pitchFamily="34" charset="0"/>
              </a:rPr>
              <a:t>®</a:t>
            </a:r>
            <a:r>
              <a:rPr lang="en-US" sz="1400">
                <a:solidFill>
                  <a:schemeClr val="tx1"/>
                </a:solidFill>
                <a:effectLst/>
                <a:latin typeface="Arial" panose="020B0604020202020204" pitchFamily="34" charset="0"/>
              </a:rPr>
              <a:t>, Oticon, Signia, ReSound, Widex</a:t>
            </a:r>
            <a:r>
              <a:rPr lang="en-US" sz="1400" baseline="30000">
                <a:solidFill>
                  <a:schemeClr val="tx1"/>
                </a:solidFill>
                <a:effectLst/>
                <a:latin typeface="Arial" panose="020B0604020202020204" pitchFamily="34" charset="0"/>
              </a:rPr>
              <a:t>®</a:t>
            </a:r>
            <a:r>
              <a:rPr lang="en-US" sz="1400">
                <a:solidFill>
                  <a:schemeClr val="tx1"/>
                </a:solidFill>
                <a:effectLst/>
                <a:latin typeface="Arial" panose="020B0604020202020204" pitchFamily="34" charset="0"/>
              </a:rPr>
              <a:t> </a:t>
            </a:r>
            <a:br>
              <a:rPr lang="en-US" sz="1400">
                <a:solidFill>
                  <a:schemeClr val="tx1"/>
                </a:solidFill>
                <a:effectLst/>
                <a:latin typeface="Arial" panose="020B0604020202020204" pitchFamily="34" charset="0"/>
              </a:rPr>
            </a:br>
            <a:r>
              <a:rPr lang="en-US" sz="1400">
                <a:solidFill>
                  <a:schemeClr val="tx1"/>
                </a:solidFill>
                <a:effectLst/>
                <a:latin typeface="Arial" panose="020B0604020202020204" pitchFamily="34" charset="0"/>
              </a:rPr>
              <a:t>and Unitron™</a:t>
            </a:r>
          </a:p>
        </p:txBody>
      </p:sp>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90940" y="5313350"/>
            <a:ext cx="7990365" cy="868309"/>
          </a:xfrm>
        </p:spPr>
        <p:txBody>
          <a:bodyPr/>
          <a:lstStyle/>
          <a:p>
            <a:r>
              <a:rPr lang="en-US">
                <a:solidFill>
                  <a:schemeClr val="tx2"/>
                </a:solidFill>
                <a:latin typeface="Arial" panose="020B0604020202020204" pitchFamily="34" charset="0"/>
                <a:cs typeface="Arial" panose="020B0604020202020204" pitchFamily="34" charset="0"/>
              </a:rPr>
              <a:t>*Please refer to your Summary of Benefits for details on your benefit coverage. </a:t>
            </a:r>
            <a:br>
              <a:rPr lang="en-US">
                <a:latin typeface="Arial" panose="020B0604020202020204" pitchFamily="34" charset="0"/>
              </a:rPr>
            </a:br>
            <a:r>
              <a:rPr lang="en-US">
                <a:solidFill>
                  <a:schemeClr val="tx2"/>
                </a:solidFill>
                <a:latin typeface="Arial" panose="020B0604020202020204" pitchFamily="34" charset="0"/>
                <a:cs typeface="Arial" panose="020B0604020202020204" pitchFamily="34" charset="0"/>
              </a:rPr>
              <a:t>^Based on suggested manufacturer pricing.</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Benefits, features and/or devices vary by plan/area. Limitations, exclusions and/or network restrictions may apply. Other hearing exam providers are available in the UnitedHealthcare network. The plan only covers hearing aids from a UnitedHealthcare Hearing network provider. Provider network size may vary by local market. </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57201" y="1518078"/>
            <a:ext cx="4993762" cy="127374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a:buClr>
                <a:schemeClr val="tx1"/>
              </a:buClr>
              <a:buSzPct val="125000"/>
            </a:pPr>
            <a:r>
              <a:rPr lang="en-US" sz="1600" b="1" dirty="0">
                <a:solidFill>
                  <a:schemeClr val="tx1"/>
                </a:solidFill>
                <a:latin typeface="Arial" panose="020B0604020202020204" pitchFamily="34" charset="0"/>
              </a:rPr>
              <a:t>With UnitedHealthcare Hearing, you can get a hearing exam and access to one of the widest selections of prescription and non-prescription hearing aids at significant savings. </a:t>
            </a:r>
          </a:p>
          <a:p>
            <a:pPr marL="4572">
              <a:buClr>
                <a:schemeClr val="tx1"/>
              </a:buClr>
              <a:buSzPct val="125000"/>
            </a:pPr>
            <a:endParaRPr lang="en-US" sz="1400" dirty="0">
              <a:solidFill>
                <a:schemeClr val="tx1"/>
              </a:solidFill>
              <a:latin typeface="Arial" panose="020B0604020202020204" pitchFamily="34" charset="0"/>
            </a:endParaRPr>
          </a:p>
          <a:p>
            <a:pPr marL="4572">
              <a:buClr>
                <a:schemeClr val="tx1"/>
              </a:buClr>
              <a:buSzPct val="125000"/>
            </a:pPr>
            <a:r>
              <a:rPr lang="en-US" sz="1400" dirty="0">
                <a:solidFill>
                  <a:schemeClr val="tx1"/>
                </a:solidFill>
                <a:latin typeface="Arial" panose="020B0604020202020204" pitchFamily="34" charset="0"/>
              </a:rPr>
              <a:t>The plan pays up to a $2,000 allowance for hearing aids (combined for both ears) every 3 years.*</a:t>
            </a:r>
          </a:p>
        </p:txBody>
      </p:sp>
      <p:sp>
        <p:nvSpPr>
          <p:cNvPr id="5" name="Title 1">
            <a:extLst>
              <a:ext uri="{FF2B5EF4-FFF2-40B4-BE49-F238E27FC236}">
                <a16:creationId xmlns:a16="http://schemas.microsoft.com/office/drawing/2014/main" id="{C8B924A5-1635-1DEE-A78C-94B49821B62A}"/>
              </a:ext>
            </a:extLst>
          </p:cNvPr>
          <p:cNvSpPr txBox="1"/>
          <p:nvPr/>
        </p:nvSpPr>
        <p:spPr>
          <a:xfrm>
            <a:off x="457200" y="353840"/>
            <a:ext cx="4774557" cy="1059824"/>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Hear the moments </a:t>
            </a:r>
            <a:br>
              <a:rPr lang="en-US" dirty="0"/>
            </a:br>
            <a:r>
              <a:rPr lang="en-US" dirty="0"/>
              <a:t>that matter most</a:t>
            </a:r>
          </a:p>
          <a:p>
            <a:pPr>
              <a:spcBef>
                <a:spcPts val="600"/>
              </a:spcBef>
              <a:spcAft>
                <a:spcPts val="600"/>
              </a:spcAft>
            </a:pPr>
            <a:endParaRPr lang="en-US" dirty="0"/>
          </a:p>
        </p:txBody>
      </p:sp>
      <p:sp>
        <p:nvSpPr>
          <p:cNvPr id="15" name="Content Placeholder 2">
            <a:extLst>
              <a:ext uri="{FF2B5EF4-FFF2-40B4-BE49-F238E27FC236}">
                <a16:creationId xmlns:a16="http://schemas.microsoft.com/office/drawing/2014/main" id="{99E6664C-9347-40B2-8DDC-5588EB56095A}"/>
              </a:ext>
            </a:extLst>
          </p:cNvPr>
          <p:cNvSpPr txBox="1"/>
          <p:nvPr/>
        </p:nvSpPr>
        <p:spPr>
          <a:xfrm>
            <a:off x="6170524" y="3267476"/>
            <a:ext cx="2614920" cy="2131353"/>
          </a:xfrm>
          <a:prstGeom prst="rect">
            <a:avLst/>
          </a:prstGeom>
          <a:solidFill>
            <a:schemeClr val="bg2"/>
          </a:solidFill>
        </p:spPr>
        <p:txBody>
          <a:bodyPr vert="horz" wrap="square" lIns="182880" tIns="182880" rIns="182880" bIns="182880" rtlCol="0" anchor="ctr">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Aft>
                <a:spcPct val="0"/>
              </a:spcAft>
              <a:buNone/>
            </a:pPr>
            <a:r>
              <a:rPr lang="en-US" sz="1600" b="1">
                <a:solidFill>
                  <a:srgbClr val="002677"/>
                </a:solidFill>
                <a:latin typeface="Arial" panose="020B0604020202020204" pitchFamily="34" charset="0"/>
              </a:rPr>
              <a:t>Save thousands of dollars, up to</a:t>
            </a:r>
            <a:br>
              <a:rPr lang="en-US" sz="1200" b="1">
                <a:solidFill>
                  <a:srgbClr val="002677"/>
                </a:solidFill>
                <a:latin typeface="+mj-lt"/>
                <a:cs typeface="+mn-cs"/>
              </a:rPr>
            </a:br>
            <a:r>
              <a:rPr lang="en-US" sz="5600" b="1">
                <a:solidFill>
                  <a:srgbClr val="002677"/>
                </a:solidFill>
                <a:latin typeface="Arial" panose="020B0604020202020204" pitchFamily="34" charset="0"/>
              </a:rPr>
              <a:t>50</a:t>
            </a:r>
            <a:r>
              <a:rPr lang="en-US" sz="5600" b="1" baseline="30000">
                <a:solidFill>
                  <a:srgbClr val="002677"/>
                </a:solidFill>
                <a:latin typeface="Arial" panose="020B0604020202020204" pitchFamily="34" charset="0"/>
              </a:rPr>
              <a:t>%</a:t>
            </a:r>
          </a:p>
          <a:p>
            <a:pPr marL="0" indent="0">
              <a:buNone/>
            </a:pPr>
            <a:r>
              <a:rPr lang="en-US" sz="1200"/>
              <a:t>off standard industry prices^ with exclusive pricing</a:t>
            </a:r>
          </a:p>
        </p:txBody>
      </p:sp>
      <p:sp>
        <p:nvSpPr>
          <p:cNvPr id="6" name="Slide Number Placeholder 101">
            <a:extLst>
              <a:ext uri="{FF2B5EF4-FFF2-40B4-BE49-F238E27FC236}">
                <a16:creationId xmlns:a16="http://schemas.microsoft.com/office/drawing/2014/main" id="{3554A8F9-BD07-6038-20A7-4E257DC3E613}"/>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34</a:t>
            </a:fld>
            <a:endParaRPr lang="en-US" sz="800"/>
          </a:p>
        </p:txBody>
      </p:sp>
      <p:pic>
        <p:nvPicPr>
          <p:cNvPr id="3" name="Graphic 2">
            <a:extLst>
              <a:ext uri="{FF2B5EF4-FFF2-40B4-BE49-F238E27FC236}">
                <a16:creationId xmlns:a16="http://schemas.microsoft.com/office/drawing/2014/main" id="{6D797B08-8D65-2C74-55C9-26054AEA25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259" y="3606641"/>
            <a:ext cx="188049" cy="167991"/>
          </a:xfrm>
          <a:prstGeom prst="rect">
            <a:avLst/>
          </a:prstGeom>
        </p:spPr>
      </p:pic>
      <p:pic>
        <p:nvPicPr>
          <p:cNvPr id="9" name="Graphic 8">
            <a:extLst>
              <a:ext uri="{FF2B5EF4-FFF2-40B4-BE49-F238E27FC236}">
                <a16:creationId xmlns:a16="http://schemas.microsoft.com/office/drawing/2014/main" id="{477C6C65-52ED-EFCB-1500-1C467A303B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259" y="4134302"/>
            <a:ext cx="188049" cy="167991"/>
          </a:xfrm>
          <a:prstGeom prst="rect">
            <a:avLst/>
          </a:prstGeom>
        </p:spPr>
      </p:pic>
      <p:pic>
        <p:nvPicPr>
          <p:cNvPr id="13" name="Graphic 12">
            <a:extLst>
              <a:ext uri="{FF2B5EF4-FFF2-40B4-BE49-F238E27FC236}">
                <a16:creationId xmlns:a16="http://schemas.microsoft.com/office/drawing/2014/main" id="{9AB3A431-0E47-BCA7-375E-5576EB3CC1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259" y="4678776"/>
            <a:ext cx="188049" cy="167991"/>
          </a:xfrm>
          <a:prstGeom prst="rect">
            <a:avLst/>
          </a:prstGeom>
        </p:spPr>
      </p:pic>
      <p:sp>
        <p:nvSpPr>
          <p:cNvPr id="8" name="Title 7">
            <a:extLst>
              <a:ext uri="{FF2B5EF4-FFF2-40B4-BE49-F238E27FC236}">
                <a16:creationId xmlns:a16="http://schemas.microsoft.com/office/drawing/2014/main" id="{87847F79-05EC-EFCB-5D0D-F0D2E5E08B26}"/>
              </a:ext>
            </a:extLst>
          </p:cNvPr>
          <p:cNvSpPr>
            <a:spLocks noGrp="1"/>
          </p:cNvSpPr>
          <p:nvPr>
            <p:ph type="title"/>
          </p:nvPr>
        </p:nvSpPr>
        <p:spPr>
          <a:xfrm>
            <a:off x="371801" y="-200055"/>
            <a:ext cx="1032126" cy="200055"/>
          </a:xfrm>
        </p:spPr>
        <p:txBody>
          <a:bodyPr vert="horz" lIns="91440" tIns="45720" rIns="91440" bIns="45720" rtlCol="0" anchor="b" anchorCtr="0">
            <a:noAutofit/>
          </a:bodyPr>
          <a:lstStyle/>
          <a:p>
            <a:r>
              <a:rPr lang="en-US" sz="800">
                <a:solidFill>
                  <a:schemeClr val="bg1"/>
                </a:solidFill>
              </a:rPr>
              <a:t>UHC Hearing</a:t>
            </a:r>
          </a:p>
        </p:txBody>
      </p:sp>
    </p:spTree>
    <p:extLst>
      <p:ext uri="{BB962C8B-B14F-4D97-AF65-F5344CB8AC3E}">
        <p14:creationId xmlns:p14="http://schemas.microsoft.com/office/powerpoint/2010/main" val="30552239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sky with a sun and clouds&#10;&#10;AI-generated content may be incorrect.">
            <a:extLst>
              <a:ext uri="{FF2B5EF4-FFF2-40B4-BE49-F238E27FC236}">
                <a16:creationId xmlns:a16="http://schemas.microsoft.com/office/drawing/2014/main" id="{21A3ABEC-3D5C-63D9-485B-AD7CEEEB77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4905" y="713232"/>
            <a:ext cx="3805357" cy="5508227"/>
          </a:xfrm>
          <a:prstGeom prst="rect">
            <a:avLst/>
          </a:prstGeom>
        </p:spPr>
      </p:pic>
      <p:sp>
        <p:nvSpPr>
          <p:cNvPr id="2" name="Title 1">
            <a:extLst>
              <a:ext uri="{FF2B5EF4-FFF2-40B4-BE49-F238E27FC236}">
                <a16:creationId xmlns:a16="http://schemas.microsoft.com/office/drawing/2014/main" id="{0923DF88-4884-C354-6D59-6714C26BD25E}"/>
              </a:ext>
            </a:extLst>
          </p:cNvPr>
          <p:cNvSpPr>
            <a:spLocks noGrp="1"/>
          </p:cNvSpPr>
          <p:nvPr>
            <p:ph type="title"/>
          </p:nvPr>
        </p:nvSpPr>
        <p:spPr>
          <a:xfrm>
            <a:off x="374906" y="347472"/>
            <a:ext cx="6533894" cy="731520"/>
          </a:xfrm>
        </p:spPr>
        <p:txBody>
          <a:bodyPr/>
          <a:lstStyle/>
          <a:p>
            <a:r>
              <a:rPr lang="en-US" dirty="0"/>
              <a:t>Support your mental and physical well-being with Calm Health</a:t>
            </a:r>
            <a:br>
              <a:rPr lang="en-US" dirty="0"/>
            </a:br>
            <a:endParaRPr lang="en-US" dirty="0"/>
          </a:p>
        </p:txBody>
      </p:sp>
      <p:sp>
        <p:nvSpPr>
          <p:cNvPr id="3" name="Slide Number Placeholder 2">
            <a:extLst>
              <a:ext uri="{FF2B5EF4-FFF2-40B4-BE49-F238E27FC236}">
                <a16:creationId xmlns:a16="http://schemas.microsoft.com/office/drawing/2014/main" id="{08274FF6-DE99-0BC3-0FBD-4920076E0BF5}"/>
              </a:ext>
            </a:extLst>
          </p:cNvPr>
          <p:cNvSpPr>
            <a:spLocks noGrp="1"/>
          </p:cNvSpPr>
          <p:nvPr>
            <p:ph type="sldNum" sz="quarter" idx="12"/>
          </p:nvPr>
        </p:nvSpPr>
        <p:spPr/>
        <p:txBody>
          <a:bodyPr/>
          <a:lstStyle/>
          <a:p>
            <a:fld id="{90F9BDA0-AF0E-4BA8-B742-3B9C92A3E6FE}" type="slidenum">
              <a:rPr lang="en-US" smtClean="0"/>
              <a:t>35</a:t>
            </a:fld>
            <a:endParaRPr lang="en-US"/>
          </a:p>
        </p:txBody>
      </p:sp>
      <p:sp>
        <p:nvSpPr>
          <p:cNvPr id="5" name="TextBox 4">
            <a:extLst>
              <a:ext uri="{FF2B5EF4-FFF2-40B4-BE49-F238E27FC236}">
                <a16:creationId xmlns:a16="http://schemas.microsoft.com/office/drawing/2014/main" id="{4EC33D75-1D2A-F4FD-CBDD-12A19817C5A7}"/>
              </a:ext>
            </a:extLst>
          </p:cNvPr>
          <p:cNvSpPr txBox="1"/>
          <p:nvPr/>
        </p:nvSpPr>
        <p:spPr>
          <a:xfrm>
            <a:off x="394033" y="1525129"/>
            <a:ext cx="4762167" cy="387798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t>As a UnitedHealthcare Group Medicare Advantage plan member, Calm Health is included in your health plan and available at no additional cost.</a:t>
            </a:r>
          </a:p>
          <a:p>
            <a:endParaRPr lang="en-US" sz="1400"/>
          </a:p>
          <a:p>
            <a:pPr>
              <a:spcAft>
                <a:spcPts val="600"/>
              </a:spcAft>
            </a:pPr>
            <a:r>
              <a:rPr lang="en-US" sz="1400" b="1"/>
              <a:t>The Calm Health app provides programs and tools </a:t>
            </a:r>
            <a:br>
              <a:rPr lang="en-US" sz="1400" b="1"/>
            </a:br>
            <a:r>
              <a:rPr lang="en-US" sz="1400" b="1"/>
              <a:t>to help you: </a:t>
            </a:r>
          </a:p>
          <a:p>
            <a:pPr marL="109728" indent="-109728">
              <a:spcAft>
                <a:spcPts val="600"/>
              </a:spcAft>
              <a:buFont typeface="Arial" panose="020B0604020202020204" pitchFamily="34" charset="0"/>
              <a:buChar char="•"/>
            </a:pPr>
            <a:r>
              <a:rPr lang="en-US" sz="1400" b="1"/>
              <a:t>Learn techniques to improve well-being:</a:t>
            </a:r>
            <a:r>
              <a:rPr lang="en-US" sz="1400"/>
              <a:t> Find tools, music and sounds to help you meditate, improve focus, move mindfully and feel calm</a:t>
            </a:r>
          </a:p>
          <a:p>
            <a:pPr marL="109728" indent="-109728">
              <a:spcAft>
                <a:spcPts val="600"/>
              </a:spcAft>
              <a:buFont typeface="Arial" panose="020B0604020202020204" pitchFamily="34" charset="0"/>
              <a:buChar char="•"/>
            </a:pPr>
            <a:r>
              <a:rPr lang="en-US" sz="1400" b="1"/>
              <a:t>Work toward goals: </a:t>
            </a:r>
            <a:r>
              <a:rPr lang="en-US" sz="1400"/>
              <a:t>Join self-guided self-care programs, and track your progress along the way</a:t>
            </a:r>
          </a:p>
          <a:p>
            <a:pPr marL="109728" indent="-109728">
              <a:spcAft>
                <a:spcPts val="600"/>
              </a:spcAft>
              <a:buFont typeface="Arial" panose="020B0604020202020204" pitchFamily="34" charset="0"/>
              <a:buChar char="•"/>
            </a:pPr>
            <a:r>
              <a:rPr lang="en-US" sz="1400" b="1"/>
              <a:t>Support your mind and body: </a:t>
            </a:r>
            <a:r>
              <a:rPr lang="en-US" sz="1400"/>
              <a:t>Access mental health information and support to help you strengthen the </a:t>
            </a:r>
            <a:br>
              <a:rPr lang="en-US" sz="1400"/>
            </a:br>
            <a:r>
              <a:rPr lang="en-US" sz="1400"/>
              <a:t>mind-body connection</a:t>
            </a:r>
          </a:p>
          <a:p>
            <a:pPr>
              <a:spcBef>
                <a:spcPts val="1200"/>
              </a:spcBef>
              <a:spcAft>
                <a:spcPts val="600"/>
              </a:spcAft>
            </a:pPr>
            <a:r>
              <a:rPr lang="en-US" sz="1400"/>
              <a:t>Look for more information in your plan materials. </a:t>
            </a:r>
          </a:p>
        </p:txBody>
      </p:sp>
      <p:sp>
        <p:nvSpPr>
          <p:cNvPr id="9" name="TextBox 8">
            <a:extLst>
              <a:ext uri="{FF2B5EF4-FFF2-40B4-BE49-F238E27FC236}">
                <a16:creationId xmlns:a16="http://schemas.microsoft.com/office/drawing/2014/main" id="{6735D8FA-3B42-69B7-A776-B18A6E1220BE}"/>
              </a:ext>
            </a:extLst>
          </p:cNvPr>
          <p:cNvSpPr txBox="1"/>
          <p:nvPr/>
        </p:nvSpPr>
        <p:spPr>
          <a:xfrm>
            <a:off x="360319" y="5628474"/>
            <a:ext cx="8434270" cy="523220"/>
          </a:xfrm>
          <a:prstGeom prst="rect">
            <a:avLst/>
          </a:prstGeom>
          <a:noFill/>
        </p:spPr>
        <p:txBody>
          <a:bodyPr wrap="square" rtlCol="0"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None/>
            </a:pPr>
            <a:r>
              <a:rPr lang="en-US" sz="700">
                <a:solidFill>
                  <a:schemeClr val="tx2"/>
                </a:solidFill>
                <a:effectLst/>
                <a:latin typeface="Arial" panose="020B0604020202020204" pitchFamily="34" charset="0"/>
                <a:cs typeface="Arial" panose="020B0604020202020204" pitchFamily="34" charset="0"/>
              </a:rPr>
              <a:t>Calm Health is not intended to diagnose or treat depression, anxiety, or any other disease or condition. The use of Calm Health is not a substitute for care by a physician or other health care provider. Any questions that you may have regarding the diagnosis, care, or treatment of a medical condition should be directed to your physician or health care provider. Calm Health is a mental wellness product, and is not intended to make any mental health recommendations or give clinical advice. Members must be 16 years or older to use the services, unless a parent or legal guardian agrees to Calm “Terms.” The parent or legal guardian of a user under the age of 16 is subject to the “Terms” and responsible for their child’s activity on the services.</a:t>
            </a:r>
          </a:p>
        </p:txBody>
      </p:sp>
    </p:spTree>
    <p:extLst>
      <p:ext uri="{BB962C8B-B14F-4D97-AF65-F5344CB8AC3E}">
        <p14:creationId xmlns:p14="http://schemas.microsoft.com/office/powerpoint/2010/main" val="13985698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5802A-6028-31C9-5216-5657304E33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08545F-1B82-9BB2-6891-C6F4CB28933C}"/>
              </a:ext>
            </a:extLst>
          </p:cNvPr>
          <p:cNvSpPr>
            <a:spLocks noGrp="1"/>
          </p:cNvSpPr>
          <p:nvPr>
            <p:ph type="sldNum" sz="quarter" idx="12"/>
          </p:nvPr>
        </p:nvSpPr>
        <p:spPr/>
        <p:txBody>
          <a:bodyPr/>
          <a:lstStyle/>
          <a:p>
            <a:fld id="{66DE20E4-D496-034F-914D-F7F15B93E95B}" type="slidenum">
              <a:rPr lang="en-US" smtClean="0"/>
              <a:t>36</a:t>
            </a:fld>
            <a:endParaRPr lang="en-US"/>
          </a:p>
        </p:txBody>
      </p:sp>
      <p:sp>
        <p:nvSpPr>
          <p:cNvPr id="7" name="Text Placeholder 6">
            <a:extLst>
              <a:ext uri="{FF2B5EF4-FFF2-40B4-BE49-F238E27FC236}">
                <a16:creationId xmlns:a16="http://schemas.microsoft.com/office/drawing/2014/main" id="{E0E165D4-E0C4-DA5E-DF4A-B07C530953D1}"/>
              </a:ext>
            </a:extLst>
          </p:cNvPr>
          <p:cNvSpPr>
            <a:spLocks noGrp="1"/>
          </p:cNvSpPr>
          <p:nvPr>
            <p:ph type="body" sz="quarter" idx="13"/>
          </p:nvPr>
        </p:nvSpPr>
        <p:spPr>
          <a:xfrm>
            <a:off x="374905" y="1549449"/>
            <a:ext cx="3986783" cy="1879551"/>
          </a:xfrm>
        </p:spPr>
        <p:txBody>
          <a:bodyPr/>
          <a:lstStyle/>
          <a:p>
            <a:pPr marL="0" indent="0">
              <a:lnSpc>
                <a:spcPct val="100000"/>
              </a:lnSpc>
              <a:spcAft>
                <a:spcPts val="600"/>
              </a:spcAft>
              <a:buNone/>
            </a:pPr>
            <a:r>
              <a:rPr lang="en-US" sz="1600" b="1"/>
              <a:t>With 24/7 provider support:</a:t>
            </a:r>
          </a:p>
          <a:p>
            <a:pPr marL="365760" indent="0">
              <a:lnSpc>
                <a:spcPct val="100000"/>
              </a:lnSpc>
              <a:spcBef>
                <a:spcPts val="600"/>
              </a:spcBef>
              <a:spcAft>
                <a:spcPts val="600"/>
              </a:spcAft>
              <a:buNone/>
            </a:pPr>
            <a:r>
              <a:rPr lang="en-US"/>
              <a:t>Providers can diagnose, treat a wide range </a:t>
            </a:r>
            <a:br>
              <a:rPr lang="en-US"/>
            </a:br>
            <a:r>
              <a:rPr lang="en-US"/>
              <a:t>of conditions and prescribe medication*</a:t>
            </a:r>
          </a:p>
          <a:p>
            <a:pPr marL="365760" indent="0">
              <a:lnSpc>
                <a:spcPct val="100000"/>
              </a:lnSpc>
              <a:spcBef>
                <a:spcPts val="600"/>
              </a:spcBef>
              <a:spcAft>
                <a:spcPts val="600"/>
              </a:spcAft>
              <a:buNone/>
            </a:pPr>
            <a:r>
              <a:rPr lang="en-US"/>
              <a:t>Connect by phone, web or app </a:t>
            </a:r>
            <a:br>
              <a:rPr lang="en-US"/>
            </a:br>
            <a:r>
              <a:rPr lang="en-US"/>
              <a:t>from anywhere</a:t>
            </a:r>
          </a:p>
          <a:p>
            <a:pPr marL="365760" indent="0">
              <a:lnSpc>
                <a:spcPct val="100000"/>
              </a:lnSpc>
              <a:spcBef>
                <a:spcPts val="600"/>
              </a:spcBef>
              <a:spcAft>
                <a:spcPts val="600"/>
              </a:spcAft>
              <a:buNone/>
            </a:pPr>
            <a:r>
              <a:rPr lang="en-US"/>
              <a:t>Results of the visit can be shared with </a:t>
            </a:r>
            <a:br>
              <a:rPr lang="en-US"/>
            </a:br>
            <a:r>
              <a:rPr lang="en-US"/>
              <a:t>your primary care provider**</a:t>
            </a:r>
          </a:p>
          <a:p>
            <a:pPr>
              <a:lnSpc>
                <a:spcPct val="100000"/>
              </a:lnSpc>
            </a:pPr>
            <a:endParaRPr lang="en-US" sz="1600"/>
          </a:p>
        </p:txBody>
      </p:sp>
      <p:sp>
        <p:nvSpPr>
          <p:cNvPr id="9" name="Title 1">
            <a:extLst>
              <a:ext uri="{FF2B5EF4-FFF2-40B4-BE49-F238E27FC236}">
                <a16:creationId xmlns:a16="http://schemas.microsoft.com/office/drawing/2014/main" id="{5204B09D-6B18-7259-EEE4-D9CA9B5478D9}"/>
              </a:ext>
            </a:extLst>
          </p:cNvPr>
          <p:cNvSpPr txBox="1"/>
          <p:nvPr/>
        </p:nvSpPr>
        <p:spPr>
          <a:xfrm>
            <a:off x="373013" y="286185"/>
            <a:ext cx="7106848" cy="1047862"/>
          </a:xfrm>
          <a:prstGeom prst="rect">
            <a:avLst/>
          </a:prstGeom>
        </p:spPr>
        <p:txBody>
          <a:bodyPr vert="horz" lIns="91440" tIns="45720" rIns="91440" bIns="45720" rtlCol="0" anchor="ctr"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answers to your health questions with 24/7 provider support</a:t>
            </a:r>
            <a:endParaRPr lang="en-US" sz="3200" baseline="30000" dirty="0">
              <a:solidFill>
                <a:srgbClr val="FF40FF"/>
              </a:solidFill>
            </a:endParaRPr>
          </a:p>
        </p:txBody>
      </p:sp>
      <p:sp>
        <p:nvSpPr>
          <p:cNvPr id="11" name="TextBox 10">
            <a:extLst>
              <a:ext uri="{FF2B5EF4-FFF2-40B4-BE49-F238E27FC236}">
                <a16:creationId xmlns:a16="http://schemas.microsoft.com/office/drawing/2014/main" id="{831FBF50-A5BC-6463-3A94-8E32AC3CA9F7}"/>
              </a:ext>
            </a:extLst>
          </p:cNvPr>
          <p:cNvSpPr txBox="1"/>
          <p:nvPr/>
        </p:nvSpPr>
        <p:spPr>
          <a:xfrm>
            <a:off x="360318" y="3829853"/>
            <a:ext cx="3905283"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latin typeface="Arial" panose="020B0604020202020204" pitchFamily="34" charset="0"/>
                <a:cs typeface="Arial" panose="020B0604020202020204" pitchFamily="34" charset="0"/>
              </a:rPr>
              <a:t>Get help making health decisions — at no cost to you</a:t>
            </a:r>
          </a:p>
          <a:p>
            <a:endParaRPr lang="en-US" sz="1600" b="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DF97C4-9879-313B-4210-7B0AF9D05FF7}"/>
              </a:ext>
            </a:extLst>
          </p:cNvPr>
          <p:cNvSpPr txBox="1"/>
          <p:nvPr/>
        </p:nvSpPr>
        <p:spPr>
          <a:xfrm>
            <a:off x="360319" y="5843917"/>
            <a:ext cx="8434270" cy="307777"/>
          </a:xfrm>
          <a:prstGeom prst="rect">
            <a:avLst/>
          </a:prstGeom>
          <a:noFill/>
        </p:spPr>
        <p:txBody>
          <a:bodyPr wrap="square" rtlCol="0"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None/>
            </a:pPr>
            <a:r>
              <a:rPr lang="en-US" sz="700">
                <a:solidFill>
                  <a:schemeClr val="tx2"/>
                </a:solidFill>
                <a:effectLst/>
                <a:latin typeface="Arial" panose="020B0604020202020204" pitchFamily="34" charset="0"/>
                <a:cs typeface="Arial" panose="020B0604020202020204" pitchFamily="34" charset="0"/>
              </a:rPr>
              <a:t>*When medically necessary.</a:t>
            </a:r>
          </a:p>
          <a:p>
            <a:r>
              <a:rPr lang="en-US" sz="700">
                <a:solidFill>
                  <a:schemeClr val="tx2"/>
                </a:solidFill>
                <a:effectLst/>
                <a:latin typeface="Arial" panose="020B0604020202020204" pitchFamily="34" charset="0"/>
                <a:cs typeface="Arial" panose="020B0604020202020204" pitchFamily="34" charset="0"/>
              </a:rPr>
              <a:t>**With member consent.</a:t>
            </a:r>
          </a:p>
        </p:txBody>
      </p:sp>
      <p:pic>
        <p:nvPicPr>
          <p:cNvPr id="2" name="Graphic 1">
            <a:extLst>
              <a:ext uri="{FF2B5EF4-FFF2-40B4-BE49-F238E27FC236}">
                <a16:creationId xmlns:a16="http://schemas.microsoft.com/office/drawing/2014/main" id="{29715D0C-688C-11E6-1866-BCFA43F7F0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676" y="2025345"/>
            <a:ext cx="188049" cy="167991"/>
          </a:xfrm>
          <a:prstGeom prst="rect">
            <a:avLst/>
          </a:prstGeom>
        </p:spPr>
      </p:pic>
      <p:pic>
        <p:nvPicPr>
          <p:cNvPr id="5" name="Graphic 4">
            <a:extLst>
              <a:ext uri="{FF2B5EF4-FFF2-40B4-BE49-F238E27FC236}">
                <a16:creationId xmlns:a16="http://schemas.microsoft.com/office/drawing/2014/main" id="{49086A92-164E-71BE-98F1-C2A485522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676" y="2604237"/>
            <a:ext cx="188049" cy="167991"/>
          </a:xfrm>
          <a:prstGeom prst="rect">
            <a:avLst/>
          </a:prstGeom>
        </p:spPr>
      </p:pic>
      <p:pic>
        <p:nvPicPr>
          <p:cNvPr id="6" name="Graphic 5">
            <a:extLst>
              <a:ext uri="{FF2B5EF4-FFF2-40B4-BE49-F238E27FC236}">
                <a16:creationId xmlns:a16="http://schemas.microsoft.com/office/drawing/2014/main" id="{14C388CB-7332-0477-0FC1-19BC842F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676" y="3186434"/>
            <a:ext cx="188049" cy="167991"/>
          </a:xfrm>
          <a:prstGeom prst="rect">
            <a:avLst/>
          </a:prstGeom>
        </p:spPr>
      </p:pic>
      <p:pic>
        <p:nvPicPr>
          <p:cNvPr id="4" name="Picture 3" descr="A picture containing symbol, logo, graphics, font&#10;&#10;Description automatically generated">
            <a:extLst>
              <a:ext uri="{FF2B5EF4-FFF2-40B4-BE49-F238E27FC236}">
                <a16:creationId xmlns:a16="http://schemas.microsoft.com/office/drawing/2014/main" id="{60B1B040-3EE2-FB9B-FA3E-DF61E3E9D2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80961" y="1406259"/>
            <a:ext cx="4563039" cy="3254591"/>
          </a:xfrm>
          <a:prstGeom prst="rect">
            <a:avLst/>
          </a:prstGeom>
        </p:spPr>
      </p:pic>
      <p:sp>
        <p:nvSpPr>
          <p:cNvPr id="13" name="Title 12">
            <a:extLst>
              <a:ext uri="{FF2B5EF4-FFF2-40B4-BE49-F238E27FC236}">
                <a16:creationId xmlns:a16="http://schemas.microsoft.com/office/drawing/2014/main" id="{0D12563A-744C-F378-9DCE-15BFDB8E5C71}"/>
              </a:ext>
            </a:extLst>
          </p:cNvPr>
          <p:cNvSpPr>
            <a:spLocks noGrp="1"/>
          </p:cNvSpPr>
          <p:nvPr>
            <p:ph type="title"/>
          </p:nvPr>
        </p:nvSpPr>
        <p:spPr>
          <a:xfrm>
            <a:off x="374907" y="-277092"/>
            <a:ext cx="1647858" cy="277091"/>
          </a:xfrm>
        </p:spPr>
        <p:txBody>
          <a:bodyPr vert="horz" lIns="91440" tIns="45720" rIns="91440" bIns="45720" rtlCol="0" anchor="b" anchorCtr="0">
            <a:noAutofit/>
          </a:bodyPr>
          <a:lstStyle/>
          <a:p>
            <a:r>
              <a:rPr lang="en-US" sz="800">
                <a:solidFill>
                  <a:schemeClr val="bg1"/>
                </a:solidFill>
              </a:rPr>
              <a:t>24/7 nurse support</a:t>
            </a:r>
            <a:endParaRPr lang="en-US" sz="800"/>
          </a:p>
        </p:txBody>
      </p:sp>
    </p:spTree>
    <p:extLst>
      <p:ext uri="{BB962C8B-B14F-4D97-AF65-F5344CB8AC3E}">
        <p14:creationId xmlns:p14="http://schemas.microsoft.com/office/powerpoint/2010/main" val="285741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 graphics, symbol, logo&#10;&#10;Description automatically generated">
            <a:extLst>
              <a:ext uri="{FF2B5EF4-FFF2-40B4-BE49-F238E27FC236}">
                <a16:creationId xmlns:a16="http://schemas.microsoft.com/office/drawing/2014/main" id="{8A0EBA38-1BAE-97F8-9132-6DF6AEDAC0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870315" y="1678695"/>
            <a:ext cx="4014689" cy="4126324"/>
          </a:xfrm>
          <a:prstGeom prst="rect">
            <a:avLst/>
          </a:prstGeom>
        </p:spPr>
      </p:pic>
      <p:sp>
        <p:nvSpPr>
          <p:cNvPr id="8" name="Slide Number Placeholder 2">
            <a:extLst>
              <a:ext uri="{FF2B5EF4-FFF2-40B4-BE49-F238E27FC236}">
                <a16:creationId xmlns:a16="http://schemas.microsoft.com/office/drawing/2014/main" id="{6CD8FAF6-A4DB-4724-35D7-B530796DE768}"/>
              </a:ext>
            </a:extLst>
          </p:cNvPr>
          <p:cNvSpPr txBox="1"/>
          <p:nvPr/>
        </p:nvSpPr>
        <p:spPr>
          <a:xfrm>
            <a:off x="8432459" y="6268554"/>
            <a:ext cx="352985" cy="374396"/>
          </a:xfrm>
          <a:prstGeom prst="rect">
            <a:avLst/>
          </a:prstGeom>
        </p:spPr>
        <p:txBody>
          <a:bodyPr vert="horz" lIns="91440" tIns="45720" rIns="91440" bIns="45720" rtlCol="0" anchor="ctr"/>
          <a:lstStyle>
            <a:defPPr>
              <a:defRPr lang="en-US"/>
            </a:defPPr>
            <a:lvl1pPr marL="0" algn="r" defTabSz="685800" rtl="0" eaLnBrk="1" latinLnBrk="0" hangingPunct="1">
              <a:defRPr sz="800" b="0" i="0" kern="1200">
                <a:solidFill>
                  <a:schemeClr val="accent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6DE20E4-D496-034F-914D-F7F15B93E95B}" type="slidenum">
              <a:rPr lang="en-US" smtClean="0"/>
              <a:t>37</a:t>
            </a:fld>
            <a:endParaRPr lang="en-US"/>
          </a:p>
        </p:txBody>
      </p:sp>
      <p:sp>
        <p:nvSpPr>
          <p:cNvPr id="9" name="Text Placeholder 6">
            <a:extLst>
              <a:ext uri="{FF2B5EF4-FFF2-40B4-BE49-F238E27FC236}">
                <a16:creationId xmlns:a16="http://schemas.microsoft.com/office/drawing/2014/main" id="{3B3E219E-7683-6EC7-BCEF-AB78164584AA}"/>
              </a:ext>
            </a:extLst>
          </p:cNvPr>
          <p:cNvSpPr>
            <a:spLocks noGrp="1"/>
          </p:cNvSpPr>
          <p:nvPr>
            <p:ph type="body" sz="quarter" idx="13"/>
          </p:nvPr>
        </p:nvSpPr>
        <p:spPr>
          <a:xfrm>
            <a:off x="373013" y="1566562"/>
            <a:ext cx="4497302" cy="2795968"/>
          </a:xfrm>
        </p:spPr>
        <p:txBody>
          <a:bodyPr anchor="t"/>
          <a:lstStyle/>
          <a:p>
            <a:pPr defTabSz="914400">
              <a:spcBef>
                <a:spcPct val="0"/>
              </a:spcBef>
              <a:spcAft>
                <a:spcPts val="1200"/>
              </a:spcAft>
              <a:defRPr/>
            </a:pPr>
            <a:r>
              <a:rPr lang="en-US" sz="1600" b="1" dirty="0">
                <a:solidFill>
                  <a:schemeClr val="tx1"/>
                </a:solidFill>
              </a:rPr>
              <a:t>With the Personal Emergency Response System (PERS), provided by Lifeline, help is a button push away.</a:t>
            </a:r>
          </a:p>
          <a:p>
            <a:pPr marL="346075" defTabSz="914400">
              <a:spcBef>
                <a:spcPct val="0"/>
              </a:spcBef>
              <a:defRPr/>
            </a:pPr>
            <a:r>
              <a:rPr lang="en-US" sz="1400" dirty="0">
                <a:solidFill>
                  <a:schemeClr val="tx1"/>
                </a:solidFill>
              </a:rPr>
              <a:t>In-home medical alert monitoring system will be decommissioned effective January 1, 2026</a:t>
            </a:r>
          </a:p>
          <a:p>
            <a:pPr marL="365760" indent="0">
              <a:lnSpc>
                <a:spcPct val="100000"/>
              </a:lnSpc>
              <a:spcBef>
                <a:spcPts val="600"/>
              </a:spcBef>
              <a:buNone/>
            </a:pPr>
            <a:r>
              <a:rPr lang="en-US" sz="1400" dirty="0">
                <a:solidFill>
                  <a:schemeClr val="tx1"/>
                </a:solidFill>
              </a:rPr>
              <a:t>Current users can continue service at a discount</a:t>
            </a:r>
          </a:p>
          <a:p>
            <a:pPr marL="365760" indent="0">
              <a:lnSpc>
                <a:spcPct val="100000"/>
              </a:lnSpc>
              <a:spcBef>
                <a:spcPts val="600"/>
              </a:spcBef>
              <a:buNone/>
            </a:pPr>
            <a:r>
              <a:rPr lang="en-US" sz="1400" dirty="0">
                <a:solidFill>
                  <a:schemeClr val="tx1"/>
                </a:solidFill>
              </a:rPr>
              <a:t>Call Lifeline today to learn about discounts, payment options and how to keep your service running</a:t>
            </a:r>
          </a:p>
          <a:p>
            <a:pPr marL="365760" indent="0">
              <a:lnSpc>
                <a:spcPct val="100000"/>
              </a:lnSpc>
              <a:spcBef>
                <a:spcPts val="600"/>
              </a:spcBef>
              <a:buNone/>
            </a:pPr>
            <a:r>
              <a:rPr lang="en-US" sz="1400" dirty="0">
                <a:solidFill>
                  <a:schemeClr val="tx1"/>
                </a:solidFill>
              </a:rPr>
              <a:t>If you don’t want to continue your service in 2026, you will need to return your device.</a:t>
            </a:r>
          </a:p>
          <a:p>
            <a:pPr marL="365760" indent="0">
              <a:lnSpc>
                <a:spcPct val="100000"/>
              </a:lnSpc>
              <a:spcBef>
                <a:spcPts val="600"/>
              </a:spcBef>
              <a:buNone/>
            </a:pPr>
            <a:r>
              <a:rPr lang="en-US" sz="1400" dirty="0">
                <a:solidFill>
                  <a:schemeClr val="tx1"/>
                </a:solidFill>
              </a:rPr>
              <a:t>Please call the Lifeline Care Concierge Team at 1-800-686-2168 5 a.m. – 5:30 p.m. PT, Monday-Friday for instructions</a:t>
            </a:r>
          </a:p>
        </p:txBody>
      </p:sp>
      <p:sp>
        <p:nvSpPr>
          <p:cNvPr id="10" name="Text Placeholder 3">
            <a:extLst>
              <a:ext uri="{FF2B5EF4-FFF2-40B4-BE49-F238E27FC236}">
                <a16:creationId xmlns:a16="http://schemas.microsoft.com/office/drawing/2014/main" id="{86027C32-D5FB-BEA0-8B90-EAC1734F6063}"/>
              </a:ext>
            </a:extLst>
          </p:cNvPr>
          <p:cNvSpPr txBox="1"/>
          <p:nvPr/>
        </p:nvSpPr>
        <p:spPr>
          <a:xfrm>
            <a:off x="373013" y="5693824"/>
            <a:ext cx="8074552" cy="480822"/>
          </a:xfrm>
          <a:prstGeom prst="rect">
            <a:avLst/>
          </a:prstGeom>
        </p:spPr>
        <p:txBody>
          <a:bodyPr vert="horz" lIns="91440" tIns="45720" rIns="91440" bIns="45720" rtlCol="0" anchor="b">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700">
                <a:solidFill>
                  <a:srgbClr val="464646"/>
                </a:solidFill>
                <a:effectLst/>
              </a:rPr>
              <a:t>*Benefits, features and/or devices vary by plan/area. Limitations and exclusions apply. You must have a working landline and/or cellular phone coverage to use PERS.</a:t>
            </a:r>
          </a:p>
        </p:txBody>
      </p:sp>
      <p:sp>
        <p:nvSpPr>
          <p:cNvPr id="11" name="Title 1">
            <a:extLst>
              <a:ext uri="{FF2B5EF4-FFF2-40B4-BE49-F238E27FC236}">
                <a16:creationId xmlns:a16="http://schemas.microsoft.com/office/drawing/2014/main" id="{543CDCE6-BC54-CAF2-7786-FA57943B53FD}"/>
              </a:ext>
            </a:extLst>
          </p:cNvPr>
          <p:cNvSpPr txBox="1"/>
          <p:nvPr/>
        </p:nvSpPr>
        <p:spPr>
          <a:xfrm>
            <a:off x="373013" y="355184"/>
            <a:ext cx="8059445" cy="143470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Personal Emergency Response System (PERS)* Update</a:t>
            </a:r>
            <a:endParaRPr lang="en-US" baseline="30000" dirty="0"/>
          </a:p>
        </p:txBody>
      </p:sp>
      <p:pic>
        <p:nvPicPr>
          <p:cNvPr id="14" name="Graphic 13">
            <a:extLst>
              <a:ext uri="{FF2B5EF4-FFF2-40B4-BE49-F238E27FC236}">
                <a16:creationId xmlns:a16="http://schemas.microsoft.com/office/drawing/2014/main" id="{D089A7A8-5FAB-7822-5937-A61E5B44C2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676" y="2535779"/>
            <a:ext cx="188049" cy="167991"/>
          </a:xfrm>
          <a:prstGeom prst="rect">
            <a:avLst/>
          </a:prstGeom>
        </p:spPr>
      </p:pic>
      <p:pic>
        <p:nvPicPr>
          <p:cNvPr id="15" name="Graphic 14">
            <a:extLst>
              <a:ext uri="{FF2B5EF4-FFF2-40B4-BE49-F238E27FC236}">
                <a16:creationId xmlns:a16="http://schemas.microsoft.com/office/drawing/2014/main" id="{FC5FCDE8-CFBA-0851-B5C9-C6E7F01BAD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675" y="3117430"/>
            <a:ext cx="188049" cy="167991"/>
          </a:xfrm>
          <a:prstGeom prst="rect">
            <a:avLst/>
          </a:prstGeom>
        </p:spPr>
      </p:pic>
      <p:pic>
        <p:nvPicPr>
          <p:cNvPr id="16" name="Graphic 15">
            <a:extLst>
              <a:ext uri="{FF2B5EF4-FFF2-40B4-BE49-F238E27FC236}">
                <a16:creationId xmlns:a16="http://schemas.microsoft.com/office/drawing/2014/main" id="{57A4DE15-3FC1-711A-3D52-5B9CC4DC97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675" y="3468713"/>
            <a:ext cx="188049" cy="167991"/>
          </a:xfrm>
          <a:prstGeom prst="rect">
            <a:avLst/>
          </a:prstGeom>
        </p:spPr>
      </p:pic>
      <p:sp>
        <p:nvSpPr>
          <p:cNvPr id="2" name="Title 1">
            <a:extLst>
              <a:ext uri="{FF2B5EF4-FFF2-40B4-BE49-F238E27FC236}">
                <a16:creationId xmlns:a16="http://schemas.microsoft.com/office/drawing/2014/main" id="{351FB6F4-7602-DA4B-C1C4-FB3A0A3BDC4C}"/>
              </a:ext>
            </a:extLst>
          </p:cNvPr>
          <p:cNvSpPr>
            <a:spLocks noGrp="1"/>
          </p:cNvSpPr>
          <p:nvPr>
            <p:ph type="title"/>
          </p:nvPr>
        </p:nvSpPr>
        <p:spPr>
          <a:xfrm>
            <a:off x="374914" y="-200055"/>
            <a:ext cx="3245741" cy="200055"/>
          </a:xfrm>
        </p:spPr>
        <p:txBody>
          <a:bodyPr vert="horz" lIns="91440" tIns="45720" rIns="91440" bIns="45720" rtlCol="0" anchor="b" anchorCtr="0">
            <a:noAutofit/>
          </a:bodyPr>
          <a:lstStyle/>
          <a:p>
            <a:r>
              <a:rPr lang="en-US" sz="800">
                <a:solidFill>
                  <a:schemeClr val="bg1"/>
                </a:solidFill>
              </a:rPr>
              <a:t>PERS</a:t>
            </a:r>
          </a:p>
        </p:txBody>
      </p:sp>
      <p:pic>
        <p:nvPicPr>
          <p:cNvPr id="3" name="Graphic 2">
            <a:extLst>
              <a:ext uri="{FF2B5EF4-FFF2-40B4-BE49-F238E27FC236}">
                <a16:creationId xmlns:a16="http://schemas.microsoft.com/office/drawing/2014/main" id="{10736291-8492-0DFA-C19D-04921118BC02}"/>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473674" y="4325489"/>
            <a:ext cx="188049" cy="167991"/>
          </a:xfrm>
          <a:prstGeom prst="rect">
            <a:avLst/>
          </a:prstGeom>
        </p:spPr>
      </p:pic>
      <p:pic>
        <p:nvPicPr>
          <p:cNvPr id="4" name="Graphic 3">
            <a:extLst>
              <a:ext uri="{FF2B5EF4-FFF2-40B4-BE49-F238E27FC236}">
                <a16:creationId xmlns:a16="http://schemas.microsoft.com/office/drawing/2014/main" id="{7B4CEFF2-2D6E-DA56-9923-CF736A20FD04}"/>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473674" y="4967319"/>
            <a:ext cx="188049" cy="167991"/>
          </a:xfrm>
          <a:prstGeom prst="rect">
            <a:avLst/>
          </a:prstGeom>
        </p:spPr>
      </p:pic>
    </p:spTree>
    <p:extLst>
      <p:ext uri="{BB962C8B-B14F-4D97-AF65-F5344CB8AC3E}">
        <p14:creationId xmlns:p14="http://schemas.microsoft.com/office/powerpoint/2010/main" val="19279066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6D3343BE-45C2-FFD0-E70F-177AFFCB2E47}"/>
              </a:ext>
            </a:extLst>
          </p:cNvPr>
          <p:cNvSpPr txBox="1"/>
          <p:nvPr/>
        </p:nvSpPr>
        <p:spPr>
          <a:xfrm>
            <a:off x="1095254" y="2444261"/>
            <a:ext cx="7153802" cy="2144215"/>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indent="-9525">
              <a:spcBef>
                <a:spcPts val="600"/>
              </a:spcBef>
              <a:spcAft>
                <a:spcPts val="1800"/>
              </a:spcAft>
              <a:buClr>
                <a:schemeClr val="tx1"/>
              </a:buClr>
              <a:buSzTx/>
            </a:pPr>
            <a:r>
              <a:rPr lang="en-US" sz="1400" b="1">
                <a:solidFill>
                  <a:schemeClr val="accent1"/>
                </a:solidFill>
                <a:latin typeface="Arial" panose="020B0604020202020204" pitchFamily="34" charset="0"/>
              </a:rPr>
              <a:t>28 home-delivered meals </a:t>
            </a:r>
            <a:r>
              <a:rPr lang="en-US" sz="1400">
                <a:solidFill>
                  <a:schemeClr val="accent1"/>
                </a:solidFill>
                <a:latin typeface="Arial" panose="020B0604020202020204" pitchFamily="34" charset="0"/>
              </a:rPr>
              <a:t>when referred by a UnitedHealthcare Engagement Specialist</a:t>
            </a:r>
          </a:p>
          <a:p>
            <a:pPr indent="-9525">
              <a:spcBef>
                <a:spcPts val="1200"/>
              </a:spcBef>
              <a:spcAft>
                <a:spcPts val="1800"/>
              </a:spcAft>
              <a:buClr>
                <a:schemeClr val="tx1"/>
              </a:buClr>
              <a:buSzTx/>
            </a:pPr>
            <a:r>
              <a:rPr lang="en-US" sz="1400" b="1">
                <a:solidFill>
                  <a:schemeClr val="accent1"/>
                </a:solidFill>
                <a:latin typeface="Arial" panose="020B0604020202020204" pitchFamily="34" charset="0"/>
              </a:rPr>
              <a:t>12 one-way rides </a:t>
            </a:r>
            <a:r>
              <a:rPr lang="en-US" sz="1400">
                <a:solidFill>
                  <a:schemeClr val="accent1"/>
                </a:solidFill>
                <a:latin typeface="Arial" panose="020B0604020202020204" pitchFamily="34" charset="0"/>
              </a:rPr>
              <a:t>to medically related appointments and to the pharmacy when referred by a UnitedHealthcare Engagement Specialist</a:t>
            </a:r>
            <a:endParaRPr lang="en-US" sz="1400" baseline="30000">
              <a:solidFill>
                <a:schemeClr val="accent1"/>
              </a:solidFill>
              <a:latin typeface="Arial" panose="020B0604020202020204" pitchFamily="34" charset="0"/>
            </a:endParaRPr>
          </a:p>
          <a:p>
            <a:pPr indent="-9525">
              <a:spcBef>
                <a:spcPts val="600"/>
              </a:spcBef>
              <a:spcAft>
                <a:spcPts val="1800"/>
              </a:spcAft>
              <a:buClr>
                <a:schemeClr val="tx1"/>
              </a:buClr>
              <a:buSzTx/>
            </a:pPr>
            <a:r>
              <a:rPr lang="en-US" sz="1400" b="1">
                <a:solidFill>
                  <a:schemeClr val="accent1"/>
                </a:solidFill>
                <a:latin typeface="Arial" panose="020B0604020202020204" pitchFamily="34" charset="0"/>
              </a:rPr>
              <a:t>6 hours of non-medical personal care </a:t>
            </a:r>
            <a:r>
              <a:rPr lang="en-US" sz="1400">
                <a:solidFill>
                  <a:schemeClr val="accent1"/>
                </a:solidFill>
                <a:latin typeface="Arial" panose="020B0604020202020204" pitchFamily="34" charset="0"/>
              </a:rPr>
              <a:t>provided by a professional caregiver </a:t>
            </a:r>
            <a:br>
              <a:rPr lang="en-US" sz="1400">
                <a:solidFill>
                  <a:schemeClr val="accent1"/>
                </a:solidFill>
                <a:latin typeface="Arial" panose="020B0604020202020204" pitchFamily="34" charset="0"/>
              </a:rPr>
            </a:br>
            <a:r>
              <a:rPr lang="en-US" sz="1400">
                <a:solidFill>
                  <a:schemeClr val="accent1"/>
                </a:solidFill>
                <a:latin typeface="Arial" panose="020B0604020202020204" pitchFamily="34" charset="0"/>
              </a:rPr>
              <a:t>to perform tasks such as preparing meals, bathing, medication reminders and more; a referral is not required</a:t>
            </a:r>
            <a:endParaRPr lang="en-US" sz="1400" baseline="30000">
              <a:solidFill>
                <a:schemeClr val="accent1"/>
              </a:solidFill>
              <a:latin typeface="Arial" panose="020B0604020202020204" pitchFamily="34" charset="0"/>
            </a:endParaRPr>
          </a:p>
          <a:p>
            <a:pPr indent="-9525">
              <a:spcBef>
                <a:spcPts val="1200"/>
              </a:spcBef>
              <a:spcAft>
                <a:spcPts val="1800"/>
              </a:spcAft>
              <a:buClr>
                <a:schemeClr val="tx1"/>
              </a:buClr>
              <a:buSzTx/>
            </a:pPr>
            <a:endParaRPr lang="en-US" sz="1400" baseline="30000">
              <a:solidFill>
                <a:schemeClr val="accent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C12D5431-5B2F-100B-6216-D6DF7FBC0167}"/>
              </a:ext>
            </a:extLst>
          </p:cNvPr>
          <p:cNvSpPr>
            <a:spLocks noGrp="1"/>
          </p:cNvSpPr>
          <p:nvPr>
            <p:ph type="sldNum" sz="quarter" idx="12"/>
          </p:nvPr>
        </p:nvSpPr>
        <p:spPr>
          <a:xfrm>
            <a:off x="8431807" y="6265491"/>
            <a:ext cx="352985" cy="377952"/>
          </a:xfrm>
        </p:spPr>
        <p:txBody>
          <a:bodyPr/>
          <a:lstStyle/>
          <a:p>
            <a:fld id="{66DE20E4-D496-034F-914D-F7F15B93E95B}" type="slidenum">
              <a:rPr lang="en-US" smtClean="0"/>
              <a:t>38</a:t>
            </a:fld>
            <a:endParaRPr lang="en-US"/>
          </a:p>
        </p:txBody>
      </p:sp>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869020"/>
            <a:ext cx="8664661" cy="319969"/>
          </a:xfrm>
        </p:spPr>
        <p:txBody>
          <a:bodyPr/>
          <a:lstStyle/>
          <a:p>
            <a:r>
              <a:rPr lang="en-US"/>
              <a:t>*A new referral is required after every discharge to access your meal and transportation benefit.</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3013" y="1555976"/>
            <a:ext cx="8058794" cy="64850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a:solidFill>
                  <a:schemeClr val="accent1"/>
                </a:solidFill>
                <a:latin typeface="Arial" panose="020B0604020202020204" pitchFamily="34" charset="0"/>
              </a:rPr>
              <a:t>You are eligible for the following benefits up to 30 days after all inpatient hospital and skilled nursing facility discharges*:</a:t>
            </a:r>
          </a:p>
        </p:txBody>
      </p:sp>
      <p:pic>
        <p:nvPicPr>
          <p:cNvPr id="5" name="Picture 4">
            <a:extLst>
              <a:ext uri="{FF2B5EF4-FFF2-40B4-BE49-F238E27FC236}">
                <a16:creationId xmlns:a16="http://schemas.microsoft.com/office/drawing/2014/main" id="{6D5A7962-7ED2-7F1A-DB78-B851F254E4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171" y="2304280"/>
            <a:ext cx="612648" cy="612648"/>
          </a:xfrm>
          <a:prstGeom prst="rect">
            <a:avLst/>
          </a:prstGeom>
        </p:spPr>
      </p:pic>
      <p:pic>
        <p:nvPicPr>
          <p:cNvPr id="7" name="Picture 6">
            <a:extLst>
              <a:ext uri="{FF2B5EF4-FFF2-40B4-BE49-F238E27FC236}">
                <a16:creationId xmlns:a16="http://schemas.microsoft.com/office/drawing/2014/main" id="{ECA4DCB5-BC3E-D9B0-8F70-5D907FCF5C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171" y="3019004"/>
            <a:ext cx="612648" cy="612648"/>
          </a:xfrm>
          <a:prstGeom prst="rect">
            <a:avLst/>
          </a:prstGeom>
        </p:spPr>
      </p:pic>
      <p:pic>
        <p:nvPicPr>
          <p:cNvPr id="8" name="Picture 7">
            <a:extLst>
              <a:ext uri="{FF2B5EF4-FFF2-40B4-BE49-F238E27FC236}">
                <a16:creationId xmlns:a16="http://schemas.microsoft.com/office/drawing/2014/main" id="{9F420BC1-26C2-AC50-BFB1-546E839B78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5172" y="3842174"/>
            <a:ext cx="612648" cy="612648"/>
          </a:xfrm>
          <a:prstGeom prst="rect">
            <a:avLst/>
          </a:prstGeom>
        </p:spPr>
      </p:pic>
      <p:sp>
        <p:nvSpPr>
          <p:cNvPr id="10" name="Title 1">
            <a:extLst>
              <a:ext uri="{FF2B5EF4-FFF2-40B4-BE49-F238E27FC236}">
                <a16:creationId xmlns:a16="http://schemas.microsoft.com/office/drawing/2014/main" id="{7E1766A7-53E5-AB71-62AA-3B67F2C97833}"/>
              </a:ext>
            </a:extLst>
          </p:cNvPr>
          <p:cNvSpPr txBox="1"/>
          <p:nvPr/>
        </p:nvSpPr>
        <p:spPr>
          <a:xfrm>
            <a:off x="373013" y="350094"/>
            <a:ext cx="6853159" cy="925853"/>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Extra help recovering with UnitedHealthcare Healthy at Home</a:t>
            </a:r>
          </a:p>
        </p:txBody>
      </p:sp>
      <p:sp>
        <p:nvSpPr>
          <p:cNvPr id="9" name="Title 8">
            <a:extLst>
              <a:ext uri="{FF2B5EF4-FFF2-40B4-BE49-F238E27FC236}">
                <a16:creationId xmlns:a16="http://schemas.microsoft.com/office/drawing/2014/main" id="{3BFBE272-C825-23A8-1ADA-C657761A7324}"/>
              </a:ext>
            </a:extLst>
          </p:cNvPr>
          <p:cNvSpPr>
            <a:spLocks noGrp="1"/>
          </p:cNvSpPr>
          <p:nvPr>
            <p:ph type="title"/>
          </p:nvPr>
        </p:nvSpPr>
        <p:spPr>
          <a:xfrm>
            <a:off x="371801" y="-249382"/>
            <a:ext cx="1567835" cy="249382"/>
          </a:xfrm>
        </p:spPr>
        <p:txBody>
          <a:bodyPr vert="horz" lIns="91440" tIns="45720" rIns="91440" bIns="45720" rtlCol="0" anchor="b" anchorCtr="0">
            <a:noAutofit/>
          </a:bodyPr>
          <a:lstStyle/>
          <a:p>
            <a:r>
              <a:rPr lang="en-US" sz="800">
                <a:solidFill>
                  <a:schemeClr val="bg1"/>
                </a:solidFill>
              </a:rPr>
              <a:t>Healthy at Home</a:t>
            </a:r>
          </a:p>
        </p:txBody>
      </p:sp>
    </p:spTree>
    <p:extLst>
      <p:ext uri="{BB962C8B-B14F-4D97-AF65-F5344CB8AC3E}">
        <p14:creationId xmlns:p14="http://schemas.microsoft.com/office/powerpoint/2010/main" val="8569451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ncil drawing a heart&#10;&#10;AI-generated content may be incorrect.">
            <a:extLst>
              <a:ext uri="{FF2B5EF4-FFF2-40B4-BE49-F238E27FC236}">
                <a16:creationId xmlns:a16="http://schemas.microsoft.com/office/drawing/2014/main" id="{BC0B0110-B4F0-671C-E319-58E7090BD2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77487" y="1639329"/>
            <a:ext cx="5466511" cy="4099883"/>
          </a:xfrm>
          <a:prstGeom prst="rect">
            <a:avLst/>
          </a:prstGeom>
        </p:spPr>
      </p:pic>
      <p:sp>
        <p:nvSpPr>
          <p:cNvPr id="2" name="Title 1">
            <a:extLst>
              <a:ext uri="{FF2B5EF4-FFF2-40B4-BE49-F238E27FC236}">
                <a16:creationId xmlns:a16="http://schemas.microsoft.com/office/drawing/2014/main" id="{5917EFD0-B1DD-C85D-907B-F85309F24AE4}"/>
              </a:ext>
            </a:extLst>
          </p:cNvPr>
          <p:cNvSpPr>
            <a:spLocks noGrp="1"/>
          </p:cNvSpPr>
          <p:nvPr>
            <p:ph type="ctrTitle"/>
          </p:nvPr>
        </p:nvSpPr>
        <p:spPr/>
        <p:txBody>
          <a:bodyPr/>
          <a:lstStyle/>
          <a:p>
            <a:r>
              <a:rPr lang="en-US" sz="4000">
                <a:latin typeface="Georgia" panose="02040502050405020303" pitchFamily="18" charset="0"/>
                <a:cs typeface="Arial" panose="020B0604020202020204" pitchFamily="34" charset="0"/>
              </a:rPr>
              <a:t>How to </a:t>
            </a:r>
            <a:br>
              <a:rPr lang="en-US" sz="4000">
                <a:latin typeface="Georgia" panose="02040502050405020303" pitchFamily="18" charset="0"/>
                <a:cs typeface="Arial" panose="020B0604020202020204" pitchFamily="34" charset="0"/>
              </a:rPr>
            </a:br>
            <a:r>
              <a:rPr lang="en-US" sz="4000">
                <a:latin typeface="Georgia" panose="02040502050405020303" pitchFamily="18" charset="0"/>
                <a:cs typeface="Arial" panose="020B0604020202020204" pitchFamily="34" charset="0"/>
              </a:rPr>
              <a:t>enroll</a:t>
            </a:r>
            <a:endParaRPr lang="en-US"/>
          </a:p>
        </p:txBody>
      </p:sp>
    </p:spTree>
    <p:extLst>
      <p:ext uri="{BB962C8B-B14F-4D97-AF65-F5344CB8AC3E}">
        <p14:creationId xmlns:p14="http://schemas.microsoft.com/office/powerpoint/2010/main" val="9451252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8715-0398-370D-1B76-41FE19D2EEBC}"/>
              </a:ext>
            </a:extLst>
          </p:cNvPr>
          <p:cNvSpPr>
            <a:spLocks noGrp="1"/>
          </p:cNvSpPr>
          <p:nvPr>
            <p:ph type="title"/>
          </p:nvPr>
        </p:nvSpPr>
        <p:spPr/>
        <p:txBody>
          <a:bodyPr/>
          <a:lstStyle/>
          <a:p>
            <a:r>
              <a:rPr lang="en-US" dirty="0"/>
              <a:t>When are you eligible for Medicare?</a:t>
            </a:r>
          </a:p>
        </p:txBody>
      </p:sp>
      <p:sp>
        <p:nvSpPr>
          <p:cNvPr id="3" name="Slide Number Placeholder 2">
            <a:extLst>
              <a:ext uri="{FF2B5EF4-FFF2-40B4-BE49-F238E27FC236}">
                <a16:creationId xmlns:a16="http://schemas.microsoft.com/office/drawing/2014/main" id="{94348D4B-FC5E-460D-EDC2-FF9D77BAD86A}"/>
              </a:ext>
            </a:extLst>
          </p:cNvPr>
          <p:cNvSpPr>
            <a:spLocks noGrp="1"/>
          </p:cNvSpPr>
          <p:nvPr>
            <p:ph type="sldNum" sz="quarter" idx="12"/>
          </p:nvPr>
        </p:nvSpPr>
        <p:spPr/>
        <p:txBody>
          <a:bodyPr/>
          <a:lstStyle/>
          <a:p>
            <a:fld id="{90F9BDA0-AF0E-4BA8-B742-3B9C92A3E6FE}" type="slidenum">
              <a:rPr lang="en-US" smtClean="0"/>
              <a:t>4</a:t>
            </a:fld>
            <a:endParaRPr lang="en-US"/>
          </a:p>
        </p:txBody>
      </p:sp>
      <p:pic>
        <p:nvPicPr>
          <p:cNvPr id="14" name="Picture 13">
            <a:extLst>
              <a:ext uri="{FF2B5EF4-FFF2-40B4-BE49-F238E27FC236}">
                <a16:creationId xmlns:a16="http://schemas.microsoft.com/office/drawing/2014/main" id="{6EB94CB2-5322-2E24-F7CF-F1E8D53D42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535" y="1540712"/>
            <a:ext cx="812800" cy="812800"/>
          </a:xfrm>
          <a:prstGeom prst="rect">
            <a:avLst/>
          </a:prstGeom>
        </p:spPr>
      </p:pic>
      <p:pic>
        <p:nvPicPr>
          <p:cNvPr id="15" name="Picture 14">
            <a:extLst>
              <a:ext uri="{FF2B5EF4-FFF2-40B4-BE49-F238E27FC236}">
                <a16:creationId xmlns:a16="http://schemas.microsoft.com/office/drawing/2014/main" id="{EFDDC164-F955-7E09-C685-0028D0D04D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0440" y="1540204"/>
            <a:ext cx="813816" cy="813816"/>
          </a:xfrm>
          <a:prstGeom prst="rect">
            <a:avLst/>
          </a:prstGeom>
        </p:spPr>
      </p:pic>
      <p:pic>
        <p:nvPicPr>
          <p:cNvPr id="16" name="Picture 15">
            <a:extLst>
              <a:ext uri="{FF2B5EF4-FFF2-40B4-BE49-F238E27FC236}">
                <a16:creationId xmlns:a16="http://schemas.microsoft.com/office/drawing/2014/main" id="{CB587DEA-6FDC-986F-61AF-3FFB2E97C4D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48485" y="1540712"/>
            <a:ext cx="812800" cy="812800"/>
          </a:xfrm>
          <a:prstGeom prst="rect">
            <a:avLst/>
          </a:prstGeom>
        </p:spPr>
      </p:pic>
      <p:sp>
        <p:nvSpPr>
          <p:cNvPr id="17" name="Content Placeholder 2">
            <a:extLst>
              <a:ext uri="{FF2B5EF4-FFF2-40B4-BE49-F238E27FC236}">
                <a16:creationId xmlns:a16="http://schemas.microsoft.com/office/drawing/2014/main" id="{1BAE5FBE-AD14-AF75-44DF-363A54163F52}"/>
              </a:ext>
            </a:extLst>
          </p:cNvPr>
          <p:cNvSpPr txBox="1"/>
          <p:nvPr/>
        </p:nvSpPr>
        <p:spPr>
          <a:xfrm>
            <a:off x="374904" y="2438495"/>
            <a:ext cx="2121681"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i="0" baseline="0">
                <a:solidFill>
                  <a:schemeClr val="accent1"/>
                </a:solidFill>
                <a:latin typeface="Arial" panose="020B0604020202020204" pitchFamily="34" charset="0"/>
                <a:cs typeface="Arial" panose="020B0604020202020204" pitchFamily="34" charset="0"/>
              </a:rPr>
              <a:t>You’re 65 years old </a:t>
            </a:r>
          </a:p>
        </p:txBody>
      </p:sp>
      <p:sp>
        <p:nvSpPr>
          <p:cNvPr id="18" name="Content Placeholder 2">
            <a:extLst>
              <a:ext uri="{FF2B5EF4-FFF2-40B4-BE49-F238E27FC236}">
                <a16:creationId xmlns:a16="http://schemas.microsoft.com/office/drawing/2014/main" id="{AAD88411-5FBC-37FF-D2C4-99F4C3DDD7BC}"/>
              </a:ext>
            </a:extLst>
          </p:cNvPr>
          <p:cNvSpPr txBox="1"/>
          <p:nvPr/>
        </p:nvSpPr>
        <p:spPr>
          <a:xfrm>
            <a:off x="2697450" y="2438495"/>
            <a:ext cx="2210816"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i="0" baseline="0">
                <a:solidFill>
                  <a:schemeClr val="accent1"/>
                </a:solidFill>
                <a:latin typeface="Arial" panose="020B0604020202020204" pitchFamily="34" charset="0"/>
                <a:cs typeface="Arial" panose="020B0604020202020204" pitchFamily="34" charset="0"/>
              </a:rPr>
              <a:t>You qualify on the basis of disability or other special situation</a:t>
            </a:r>
          </a:p>
        </p:txBody>
      </p:sp>
      <p:sp>
        <p:nvSpPr>
          <p:cNvPr id="19" name="Content Placeholder 2">
            <a:extLst>
              <a:ext uri="{FF2B5EF4-FFF2-40B4-BE49-F238E27FC236}">
                <a16:creationId xmlns:a16="http://schemas.microsoft.com/office/drawing/2014/main" id="{5E0D19B2-D239-4549-0FCF-C77635DBBA3A}"/>
              </a:ext>
            </a:extLst>
          </p:cNvPr>
          <p:cNvSpPr txBox="1"/>
          <p:nvPr/>
        </p:nvSpPr>
        <p:spPr>
          <a:xfrm>
            <a:off x="5449527" y="2438495"/>
            <a:ext cx="3214938"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i="0" baseline="0">
                <a:solidFill>
                  <a:schemeClr val="accent1"/>
                </a:solidFill>
                <a:latin typeface="Arial" panose="020B0604020202020204" pitchFamily="34" charset="0"/>
                <a:cs typeface="Arial" panose="020B0604020202020204" pitchFamily="34" charset="0"/>
              </a:rPr>
              <a:t>You’re a U.S. citizen or a legal resident who has lived in the United States for at least 5 consecutive years</a:t>
            </a:r>
          </a:p>
        </p:txBody>
      </p:sp>
      <p:sp>
        <p:nvSpPr>
          <p:cNvPr id="20" name="Content Placeholder 2">
            <a:extLst>
              <a:ext uri="{FF2B5EF4-FFF2-40B4-BE49-F238E27FC236}">
                <a16:creationId xmlns:a16="http://schemas.microsoft.com/office/drawing/2014/main" id="{152B0F6F-182C-3116-3611-CE0EA3E736B7}"/>
              </a:ext>
            </a:extLst>
          </p:cNvPr>
          <p:cNvSpPr txBox="1"/>
          <p:nvPr/>
        </p:nvSpPr>
        <p:spPr>
          <a:xfrm>
            <a:off x="374903" y="3714729"/>
            <a:ext cx="8283077" cy="889697"/>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600" b="1" dirty="0">
                <a:solidFill>
                  <a:schemeClr val="tx1"/>
                </a:solidFill>
                <a:latin typeface="Arial" panose="020B0604020202020204" pitchFamily="34" charset="0"/>
              </a:rPr>
              <a:t>If you (or your spouse) have contributed payroll taxes to Medicare throughout your working life, you are eligible for Medicare when you reach age 65 — regardless of your income or health status</a:t>
            </a:r>
          </a:p>
        </p:txBody>
      </p:sp>
      <p:sp>
        <p:nvSpPr>
          <p:cNvPr id="21" name="TextBox 20">
            <a:extLst>
              <a:ext uri="{FF2B5EF4-FFF2-40B4-BE49-F238E27FC236}">
                <a16:creationId xmlns:a16="http://schemas.microsoft.com/office/drawing/2014/main" id="{D8208FE4-5A75-58F0-1B50-07A8EE80385D}"/>
              </a:ext>
            </a:extLst>
          </p:cNvPr>
          <p:cNvSpPr txBox="1"/>
          <p:nvPr/>
        </p:nvSpPr>
        <p:spPr>
          <a:xfrm>
            <a:off x="1619040" y="1777835"/>
            <a:ext cx="821800" cy="33855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chemeClr val="accent1"/>
                </a:solidFill>
                <a:latin typeface="Arial" panose="020B0604020202020204" pitchFamily="34" charset="0"/>
                <a:cs typeface="Arial" panose="020B0604020202020204" pitchFamily="34" charset="0"/>
              </a:rPr>
              <a:t>OR</a:t>
            </a:r>
            <a:endParaRPr lang="en-US" sz="16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5B141D5-4459-45F7-50D0-4E33F1B44867}"/>
              </a:ext>
            </a:extLst>
          </p:cNvPr>
          <p:cNvSpPr txBox="1"/>
          <p:nvPr/>
        </p:nvSpPr>
        <p:spPr>
          <a:xfrm>
            <a:off x="4114502" y="1777835"/>
            <a:ext cx="882720" cy="33855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chemeClr val="accent1"/>
                </a:solidFill>
                <a:latin typeface="Arial" panose="020B0604020202020204" pitchFamily="34" charset="0"/>
                <a:cs typeface="Arial" panose="020B0604020202020204" pitchFamily="34" charset="0"/>
              </a:rPr>
              <a:t>AND</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7821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101">
            <a:extLst>
              <a:ext uri="{FF2B5EF4-FFF2-40B4-BE49-F238E27FC236}">
                <a16:creationId xmlns:a16="http://schemas.microsoft.com/office/drawing/2014/main" id="{E4C588A8-CB36-6846-8CFE-DBCDAC1461D7}"/>
              </a:ext>
            </a:extLst>
          </p:cNvPr>
          <p:cNvSpPr>
            <a:spLocks noGrp="1"/>
          </p:cNvSpPr>
          <p:nvPr>
            <p:ph type="sldNum" sz="quarter" idx="10"/>
          </p:nvPr>
        </p:nvSpPr>
        <p:spPr/>
        <p:txBody>
          <a:bodyPr/>
          <a:lstStyle/>
          <a:p>
            <a:fld id="{66DE20E4-D496-034F-914D-F7F15B93E95B}" type="slidenum">
              <a:rPr lang="en-US" smtClean="0"/>
              <a:pPr/>
              <a:t>40</a:t>
            </a:fld>
            <a:endParaRPr lang="en-US" dirty="0"/>
          </a:p>
        </p:txBody>
      </p:sp>
      <p:sp>
        <p:nvSpPr>
          <p:cNvPr id="48" name="Text Placeholder 1">
            <a:extLst>
              <a:ext uri="{FF2B5EF4-FFF2-40B4-BE49-F238E27FC236}">
                <a16:creationId xmlns:a16="http://schemas.microsoft.com/office/drawing/2014/main" id="{BC663F2F-8D7C-48B8-9913-E87A2974D4E4}"/>
              </a:ext>
            </a:extLst>
          </p:cNvPr>
          <p:cNvSpPr>
            <a:spLocks noGrp="1"/>
          </p:cNvSpPr>
          <p:nvPr>
            <p:ph type="body" sz="quarter" idx="12"/>
          </p:nvPr>
        </p:nvSpPr>
        <p:spPr>
          <a:xfrm>
            <a:off x="918642" y="1048269"/>
            <a:ext cx="804672" cy="1072896"/>
          </a:xfrm>
        </p:spPr>
        <p:txBody>
          <a:bodyPr/>
          <a:lstStyle/>
          <a:p>
            <a:r>
              <a:rPr lang="en-US" dirty="0"/>
              <a:t>R</a:t>
            </a:r>
          </a:p>
        </p:txBody>
      </p:sp>
      <p:sp>
        <p:nvSpPr>
          <p:cNvPr id="49" name="Text Placeholder 4">
            <a:extLst>
              <a:ext uri="{FF2B5EF4-FFF2-40B4-BE49-F238E27FC236}">
                <a16:creationId xmlns:a16="http://schemas.microsoft.com/office/drawing/2014/main" id="{6DC5B661-DF34-4A8F-8B0D-FB745F17C2DE}"/>
              </a:ext>
            </a:extLst>
          </p:cNvPr>
          <p:cNvSpPr>
            <a:spLocks noGrp="1"/>
          </p:cNvSpPr>
          <p:nvPr>
            <p:ph type="body" sz="quarter" idx="13"/>
          </p:nvPr>
        </p:nvSpPr>
        <p:spPr>
          <a:xfrm>
            <a:off x="918642" y="2219656"/>
            <a:ext cx="804672" cy="1072896"/>
          </a:xfrm>
        </p:spPr>
        <p:txBody>
          <a:bodyPr/>
          <a:lstStyle/>
          <a:p>
            <a:r>
              <a:rPr lang="en-US" dirty="0"/>
              <a:t>U</a:t>
            </a:r>
          </a:p>
        </p:txBody>
      </p:sp>
      <p:sp>
        <p:nvSpPr>
          <p:cNvPr id="50" name="Text Placeholder 5">
            <a:extLst>
              <a:ext uri="{FF2B5EF4-FFF2-40B4-BE49-F238E27FC236}">
                <a16:creationId xmlns:a16="http://schemas.microsoft.com/office/drawing/2014/main" id="{6A73D078-5F86-4528-B0F7-BEFB193FD6CC}"/>
              </a:ext>
            </a:extLst>
          </p:cNvPr>
          <p:cNvSpPr>
            <a:spLocks noGrp="1"/>
          </p:cNvSpPr>
          <p:nvPr>
            <p:ph type="body" sz="quarter" idx="14"/>
          </p:nvPr>
        </p:nvSpPr>
        <p:spPr>
          <a:xfrm>
            <a:off x="918642" y="3428252"/>
            <a:ext cx="804672" cy="1072896"/>
          </a:xfrm>
        </p:spPr>
        <p:txBody>
          <a:bodyPr/>
          <a:lstStyle/>
          <a:p>
            <a:r>
              <a:rPr lang="en-US" dirty="0"/>
              <a:t>L</a:t>
            </a:r>
          </a:p>
        </p:txBody>
      </p:sp>
      <p:sp>
        <p:nvSpPr>
          <p:cNvPr id="51" name="Text Placeholder 6">
            <a:extLst>
              <a:ext uri="{FF2B5EF4-FFF2-40B4-BE49-F238E27FC236}">
                <a16:creationId xmlns:a16="http://schemas.microsoft.com/office/drawing/2014/main" id="{EDA9D077-B492-4416-8EA4-79E1AEDD0E3E}"/>
              </a:ext>
            </a:extLst>
          </p:cNvPr>
          <p:cNvSpPr>
            <a:spLocks noGrp="1"/>
          </p:cNvSpPr>
          <p:nvPr>
            <p:ph type="body" sz="quarter" idx="15"/>
          </p:nvPr>
        </p:nvSpPr>
        <p:spPr>
          <a:xfrm>
            <a:off x="918642" y="4711763"/>
            <a:ext cx="804672" cy="1072896"/>
          </a:xfrm>
        </p:spPr>
        <p:txBody>
          <a:bodyPr/>
          <a:lstStyle/>
          <a:p>
            <a:r>
              <a:rPr lang="en-US" dirty="0"/>
              <a:t>E</a:t>
            </a:r>
          </a:p>
        </p:txBody>
      </p:sp>
      <p:sp>
        <p:nvSpPr>
          <p:cNvPr id="52" name="Text Placeholder 19">
            <a:extLst>
              <a:ext uri="{FF2B5EF4-FFF2-40B4-BE49-F238E27FC236}">
                <a16:creationId xmlns:a16="http://schemas.microsoft.com/office/drawing/2014/main" id="{1BB2C958-7672-4C94-B3E4-E60CB10617DE}"/>
              </a:ext>
            </a:extLst>
          </p:cNvPr>
          <p:cNvSpPr>
            <a:spLocks noGrp="1"/>
          </p:cNvSpPr>
          <p:nvPr>
            <p:ph type="body" sz="quarter" idx="16"/>
          </p:nvPr>
        </p:nvSpPr>
        <p:spPr>
          <a:xfrm>
            <a:off x="1960828" y="1228506"/>
            <a:ext cx="4369737" cy="328313"/>
          </a:xfrm>
        </p:spPr>
        <p:txBody>
          <a:bodyPr/>
          <a:lstStyle/>
          <a:p>
            <a:r>
              <a:rPr lang="en-US" u="sng" dirty="0"/>
              <a:t>Retired</a:t>
            </a:r>
            <a:r>
              <a:rPr lang="en-US" dirty="0"/>
              <a:t> or Retiring</a:t>
            </a:r>
            <a:endParaRPr lang="en-US" strike="sngStrike" dirty="0"/>
          </a:p>
        </p:txBody>
      </p:sp>
      <p:sp>
        <p:nvSpPr>
          <p:cNvPr id="53" name="Text Placeholder 20">
            <a:extLst>
              <a:ext uri="{FF2B5EF4-FFF2-40B4-BE49-F238E27FC236}">
                <a16:creationId xmlns:a16="http://schemas.microsoft.com/office/drawing/2014/main" id="{943943AB-05F9-4F77-AFAF-29E548199F21}"/>
              </a:ext>
            </a:extLst>
          </p:cNvPr>
          <p:cNvSpPr>
            <a:spLocks noGrp="1"/>
          </p:cNvSpPr>
          <p:nvPr>
            <p:ph type="body" sz="quarter" idx="17"/>
          </p:nvPr>
        </p:nvSpPr>
        <p:spPr>
          <a:xfrm>
            <a:off x="1960828" y="1522643"/>
            <a:ext cx="4369737" cy="286255"/>
          </a:xfrm>
        </p:spPr>
        <p:txBody>
          <a:bodyPr/>
          <a:lstStyle/>
          <a:p>
            <a:r>
              <a:rPr lang="en-US" sz="1400" dirty="0"/>
              <a:t>No longer an employee at UC</a:t>
            </a:r>
          </a:p>
        </p:txBody>
      </p:sp>
      <p:sp>
        <p:nvSpPr>
          <p:cNvPr id="54" name="Text Placeholder 21">
            <a:extLst>
              <a:ext uri="{FF2B5EF4-FFF2-40B4-BE49-F238E27FC236}">
                <a16:creationId xmlns:a16="http://schemas.microsoft.com/office/drawing/2014/main" id="{E1111642-5F14-4ADC-A9B9-CA2DF98509EA}"/>
              </a:ext>
            </a:extLst>
          </p:cNvPr>
          <p:cNvSpPr>
            <a:spLocks noGrp="1"/>
          </p:cNvSpPr>
          <p:nvPr>
            <p:ph type="body" sz="quarter" idx="18"/>
          </p:nvPr>
        </p:nvSpPr>
        <p:spPr>
          <a:xfrm>
            <a:off x="1960828" y="2371111"/>
            <a:ext cx="4369737" cy="328313"/>
          </a:xfrm>
        </p:spPr>
        <p:txBody>
          <a:bodyPr/>
          <a:lstStyle/>
          <a:p>
            <a:r>
              <a:rPr lang="en-US" u="sng" dirty="0"/>
              <a:t>UC</a:t>
            </a:r>
            <a:r>
              <a:rPr lang="en-US" dirty="0"/>
              <a:t> Retiree Health Benefits eligible</a:t>
            </a:r>
          </a:p>
        </p:txBody>
      </p:sp>
      <p:sp>
        <p:nvSpPr>
          <p:cNvPr id="55" name="Text Placeholder 22">
            <a:extLst>
              <a:ext uri="{FF2B5EF4-FFF2-40B4-BE49-F238E27FC236}">
                <a16:creationId xmlns:a16="http://schemas.microsoft.com/office/drawing/2014/main" id="{A9144B00-C432-411E-ADBB-6E2E356C9035}"/>
              </a:ext>
            </a:extLst>
          </p:cNvPr>
          <p:cNvSpPr>
            <a:spLocks noGrp="1"/>
          </p:cNvSpPr>
          <p:nvPr>
            <p:ph type="body" sz="quarter" idx="19"/>
          </p:nvPr>
        </p:nvSpPr>
        <p:spPr>
          <a:xfrm>
            <a:off x="1968777" y="2672687"/>
            <a:ext cx="4369737" cy="286255"/>
          </a:xfrm>
        </p:spPr>
        <p:txBody>
          <a:bodyPr/>
          <a:lstStyle/>
          <a:p>
            <a:r>
              <a:rPr lang="en-US" sz="1400" dirty="0"/>
              <a:t>Did not take the Lump Sum Cash option</a:t>
            </a:r>
          </a:p>
        </p:txBody>
      </p:sp>
      <p:sp>
        <p:nvSpPr>
          <p:cNvPr id="56" name="Text Placeholder 23">
            <a:extLst>
              <a:ext uri="{FF2B5EF4-FFF2-40B4-BE49-F238E27FC236}">
                <a16:creationId xmlns:a16="http://schemas.microsoft.com/office/drawing/2014/main" id="{818F3389-012B-4540-8FEB-CC3AC2FDA5C3}"/>
              </a:ext>
            </a:extLst>
          </p:cNvPr>
          <p:cNvSpPr>
            <a:spLocks noGrp="1"/>
          </p:cNvSpPr>
          <p:nvPr>
            <p:ph type="body" sz="quarter" idx="20"/>
          </p:nvPr>
        </p:nvSpPr>
        <p:spPr>
          <a:xfrm>
            <a:off x="1960828" y="3629861"/>
            <a:ext cx="4369737" cy="328313"/>
          </a:xfrm>
        </p:spPr>
        <p:txBody>
          <a:bodyPr/>
          <a:lstStyle/>
          <a:p>
            <a:r>
              <a:rPr lang="en-US" u="sng" dirty="0"/>
              <a:t>Living</a:t>
            </a:r>
            <a:r>
              <a:rPr lang="en-US" dirty="0"/>
              <a:t> in California</a:t>
            </a:r>
          </a:p>
        </p:txBody>
      </p:sp>
      <p:sp>
        <p:nvSpPr>
          <p:cNvPr id="57" name="Text Placeholder 24">
            <a:extLst>
              <a:ext uri="{FF2B5EF4-FFF2-40B4-BE49-F238E27FC236}">
                <a16:creationId xmlns:a16="http://schemas.microsoft.com/office/drawing/2014/main" id="{8246139B-3052-4F41-AB13-58928EFECE9E}"/>
              </a:ext>
            </a:extLst>
          </p:cNvPr>
          <p:cNvSpPr>
            <a:spLocks noGrp="1"/>
          </p:cNvSpPr>
          <p:nvPr>
            <p:ph type="body" sz="quarter" idx="21"/>
          </p:nvPr>
        </p:nvSpPr>
        <p:spPr>
          <a:xfrm>
            <a:off x="1968777" y="3896571"/>
            <a:ext cx="4369737" cy="286255"/>
          </a:xfrm>
        </p:spPr>
        <p:txBody>
          <a:bodyPr/>
          <a:lstStyle/>
          <a:p>
            <a:r>
              <a:rPr lang="en-US" sz="1400" dirty="0"/>
              <a:t>A resident of California</a:t>
            </a:r>
          </a:p>
        </p:txBody>
      </p:sp>
      <p:sp>
        <p:nvSpPr>
          <p:cNvPr id="58" name="Text Placeholder 25">
            <a:extLst>
              <a:ext uri="{FF2B5EF4-FFF2-40B4-BE49-F238E27FC236}">
                <a16:creationId xmlns:a16="http://schemas.microsoft.com/office/drawing/2014/main" id="{856DADC6-43BB-4636-BF86-D8265831E057}"/>
              </a:ext>
            </a:extLst>
          </p:cNvPr>
          <p:cNvSpPr>
            <a:spLocks noGrp="1"/>
          </p:cNvSpPr>
          <p:nvPr>
            <p:ph type="body" sz="quarter" idx="22"/>
          </p:nvPr>
        </p:nvSpPr>
        <p:spPr>
          <a:xfrm>
            <a:off x="1960828" y="4913871"/>
            <a:ext cx="4369737" cy="328313"/>
          </a:xfrm>
        </p:spPr>
        <p:txBody>
          <a:bodyPr/>
          <a:lstStyle/>
          <a:p>
            <a:r>
              <a:rPr lang="en-US" u="sng" dirty="0"/>
              <a:t>Enrolled</a:t>
            </a:r>
            <a:r>
              <a:rPr lang="en-US" dirty="0"/>
              <a:t> in Medicare</a:t>
            </a:r>
          </a:p>
        </p:txBody>
      </p:sp>
      <p:sp>
        <p:nvSpPr>
          <p:cNvPr id="59" name="Text Placeholder 26">
            <a:extLst>
              <a:ext uri="{FF2B5EF4-FFF2-40B4-BE49-F238E27FC236}">
                <a16:creationId xmlns:a16="http://schemas.microsoft.com/office/drawing/2014/main" id="{D32757E0-21AE-491E-B60A-09385F49D3E3}"/>
              </a:ext>
            </a:extLst>
          </p:cNvPr>
          <p:cNvSpPr>
            <a:spLocks noGrp="1"/>
          </p:cNvSpPr>
          <p:nvPr>
            <p:ph type="body" sz="quarter" idx="23"/>
          </p:nvPr>
        </p:nvSpPr>
        <p:spPr>
          <a:xfrm>
            <a:off x="1960828" y="5208007"/>
            <a:ext cx="4369737" cy="286255"/>
          </a:xfrm>
        </p:spPr>
        <p:txBody>
          <a:bodyPr/>
          <a:lstStyle/>
          <a:p>
            <a:r>
              <a:rPr lang="en-US" sz="1400" dirty="0"/>
              <a:t>Parts A &amp; B</a:t>
            </a:r>
          </a:p>
        </p:txBody>
      </p:sp>
      <p:sp>
        <p:nvSpPr>
          <p:cNvPr id="16" name="Title 4">
            <a:extLst>
              <a:ext uri="{FF2B5EF4-FFF2-40B4-BE49-F238E27FC236}">
                <a16:creationId xmlns:a16="http://schemas.microsoft.com/office/drawing/2014/main" id="{C35CD0E4-88A8-46B2-A68D-A90B8C627C02}"/>
              </a:ext>
            </a:extLst>
          </p:cNvPr>
          <p:cNvSpPr txBox="1">
            <a:spLocks/>
          </p:cNvSpPr>
          <p:nvPr/>
        </p:nvSpPr>
        <p:spPr>
          <a:xfrm>
            <a:off x="374906" y="347472"/>
            <a:ext cx="8769094" cy="731520"/>
          </a:xfrm>
          <a:prstGeom prst="rect">
            <a:avLst/>
          </a:prstGeom>
        </p:spPr>
        <p:txBody>
          <a:bodyPr vert="horz" lIns="91440" tIns="45720" rIns="91440" bIns="45720" rtlCol="0" anchor="t" anchorCtr="0">
            <a:noAutofit/>
          </a:bodyPr>
          <a:lstStyle>
            <a:lvl1pPr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stStyle>
          <a:p>
            <a:r>
              <a:rPr lang="en-US" dirty="0"/>
              <a:t>Who is eligible to enroll?</a:t>
            </a:r>
          </a:p>
        </p:txBody>
      </p:sp>
    </p:spTree>
    <p:extLst>
      <p:ext uri="{BB962C8B-B14F-4D97-AF65-F5344CB8AC3E}">
        <p14:creationId xmlns:p14="http://schemas.microsoft.com/office/powerpoint/2010/main" val="216193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60DCA5-487C-42F8-8CE4-B395D3AA9DF6}"/>
              </a:ext>
            </a:extLst>
          </p:cNvPr>
          <p:cNvSpPr/>
          <p:nvPr/>
        </p:nvSpPr>
        <p:spPr>
          <a:xfrm>
            <a:off x="1409304" y="2993258"/>
            <a:ext cx="6917004" cy="709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3C5FE13-250D-461B-A329-C2CE09E6F98D}"/>
              </a:ext>
            </a:extLst>
          </p:cNvPr>
          <p:cNvSpPr/>
          <p:nvPr/>
        </p:nvSpPr>
        <p:spPr>
          <a:xfrm>
            <a:off x="1409305" y="2032326"/>
            <a:ext cx="6906792" cy="709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6BE0369-A629-4DDA-B3A0-EFE73551A824}"/>
              </a:ext>
            </a:extLst>
          </p:cNvPr>
          <p:cNvSpPr/>
          <p:nvPr/>
        </p:nvSpPr>
        <p:spPr>
          <a:xfrm>
            <a:off x="1404736" y="1097561"/>
            <a:ext cx="6906791" cy="709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41</a:t>
            </a:fld>
            <a:endParaRPr lang="en-US" dirty="0"/>
          </a:p>
        </p:txBody>
      </p:sp>
      <p:sp>
        <p:nvSpPr>
          <p:cNvPr id="6" name="Text Placeholder 5">
            <a:extLst>
              <a:ext uri="{FF2B5EF4-FFF2-40B4-BE49-F238E27FC236}">
                <a16:creationId xmlns:a16="http://schemas.microsoft.com/office/drawing/2014/main" id="{1D97EC61-92B4-B247-B843-DFB85A792D98}"/>
              </a:ext>
            </a:extLst>
          </p:cNvPr>
          <p:cNvSpPr>
            <a:spLocks noGrp="1"/>
          </p:cNvSpPr>
          <p:nvPr>
            <p:ph type="body" sz="quarter" idx="13"/>
          </p:nvPr>
        </p:nvSpPr>
        <p:spPr>
          <a:xfrm>
            <a:off x="1493157" y="1023353"/>
            <a:ext cx="6822940" cy="3233622"/>
          </a:xfrm>
        </p:spPr>
        <p:txBody>
          <a:bodyPr/>
          <a:lstStyle/>
          <a:p>
            <a:pPr marL="0" indent="0">
              <a:buNone/>
            </a:pPr>
            <a:endParaRPr lang="en-US" dirty="0">
              <a:solidFill>
                <a:srgbClr val="CCF2F7"/>
              </a:solidFill>
            </a:endParaRPr>
          </a:p>
          <a:p>
            <a:endParaRPr lang="en-US" dirty="0"/>
          </a:p>
          <a:p>
            <a:pPr marL="0" indent="0">
              <a:buNone/>
            </a:pPr>
            <a:endParaRPr lang="en-US" dirty="0"/>
          </a:p>
          <a:p>
            <a:pPr marL="0" indent="0">
              <a:buNone/>
            </a:pPr>
            <a:endParaRPr lang="en-US" dirty="0"/>
          </a:p>
        </p:txBody>
      </p:sp>
      <p:sp>
        <p:nvSpPr>
          <p:cNvPr id="20" name="Rectangle 19">
            <a:extLst>
              <a:ext uri="{FF2B5EF4-FFF2-40B4-BE49-F238E27FC236}">
                <a16:creationId xmlns:a16="http://schemas.microsoft.com/office/drawing/2014/main" id="{538C452C-13F2-4163-A2AC-41F27EC6785F}"/>
              </a:ext>
            </a:extLst>
          </p:cNvPr>
          <p:cNvSpPr/>
          <p:nvPr/>
        </p:nvSpPr>
        <p:spPr>
          <a:xfrm>
            <a:off x="1409304" y="3913532"/>
            <a:ext cx="6906793" cy="709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Determine appropriate coverage for non-Medicare dependents – must remain or enroll in UC Blue &amp; Gold, partner plan to UC Medicare Choice.  </a:t>
            </a:r>
            <a:endParaRPr lang="en-US" sz="1400" b="1" strike="sngStrike" dirty="0">
              <a:solidFill>
                <a:schemeClr val="tx1"/>
              </a:solidFill>
            </a:endParaRPr>
          </a:p>
        </p:txBody>
      </p:sp>
      <p:sp>
        <p:nvSpPr>
          <p:cNvPr id="21" name="Rectangle 20">
            <a:extLst>
              <a:ext uri="{FF2B5EF4-FFF2-40B4-BE49-F238E27FC236}">
                <a16:creationId xmlns:a16="http://schemas.microsoft.com/office/drawing/2014/main" id="{A7DE06E1-CE0A-4734-ADBD-A154A17603BB}"/>
              </a:ext>
            </a:extLst>
          </p:cNvPr>
          <p:cNvSpPr/>
          <p:nvPr/>
        </p:nvSpPr>
        <p:spPr>
          <a:xfrm>
            <a:off x="1399090" y="4813377"/>
            <a:ext cx="6927219" cy="709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 Establish UCRAYS Account</a:t>
            </a:r>
          </a:p>
        </p:txBody>
      </p:sp>
      <p:sp>
        <p:nvSpPr>
          <p:cNvPr id="25" name="TextBox 24">
            <a:extLst>
              <a:ext uri="{FF2B5EF4-FFF2-40B4-BE49-F238E27FC236}">
                <a16:creationId xmlns:a16="http://schemas.microsoft.com/office/drawing/2014/main" id="{ABA585A4-8BFA-4BDD-BDE7-C92B8EEABCB2}"/>
              </a:ext>
            </a:extLst>
          </p:cNvPr>
          <p:cNvSpPr txBox="1"/>
          <p:nvPr/>
        </p:nvSpPr>
        <p:spPr>
          <a:xfrm>
            <a:off x="751488" y="1091744"/>
            <a:ext cx="500590" cy="707886"/>
          </a:xfrm>
          <a:prstGeom prst="rect">
            <a:avLst/>
          </a:prstGeom>
          <a:noFill/>
        </p:spPr>
        <p:txBody>
          <a:bodyPr wrap="square">
            <a:spAutoFit/>
          </a:bodyPr>
          <a:lstStyle/>
          <a:p>
            <a:r>
              <a:rPr lang="en-US" sz="4000" b="1" dirty="0"/>
              <a:t>A</a:t>
            </a:r>
          </a:p>
        </p:txBody>
      </p:sp>
      <p:sp>
        <p:nvSpPr>
          <p:cNvPr id="26" name="TextBox 25">
            <a:extLst>
              <a:ext uri="{FF2B5EF4-FFF2-40B4-BE49-F238E27FC236}">
                <a16:creationId xmlns:a16="http://schemas.microsoft.com/office/drawing/2014/main" id="{C5FAD9CA-E357-4E44-ABAB-09873D890685}"/>
              </a:ext>
            </a:extLst>
          </p:cNvPr>
          <p:cNvSpPr txBox="1"/>
          <p:nvPr/>
        </p:nvSpPr>
        <p:spPr>
          <a:xfrm>
            <a:off x="751488" y="2018506"/>
            <a:ext cx="500590" cy="707886"/>
          </a:xfrm>
          <a:prstGeom prst="rect">
            <a:avLst/>
          </a:prstGeom>
          <a:noFill/>
        </p:spPr>
        <p:txBody>
          <a:bodyPr wrap="square">
            <a:spAutoFit/>
          </a:bodyPr>
          <a:lstStyle/>
          <a:p>
            <a:r>
              <a:rPr lang="en-US" sz="4000" b="1" dirty="0"/>
              <a:t>B</a:t>
            </a:r>
          </a:p>
        </p:txBody>
      </p:sp>
      <p:sp>
        <p:nvSpPr>
          <p:cNvPr id="27" name="TextBox 26">
            <a:extLst>
              <a:ext uri="{FF2B5EF4-FFF2-40B4-BE49-F238E27FC236}">
                <a16:creationId xmlns:a16="http://schemas.microsoft.com/office/drawing/2014/main" id="{48694002-B374-4EC7-8322-C8630A747D84}"/>
              </a:ext>
            </a:extLst>
          </p:cNvPr>
          <p:cNvSpPr txBox="1"/>
          <p:nvPr/>
        </p:nvSpPr>
        <p:spPr>
          <a:xfrm>
            <a:off x="751488" y="2945268"/>
            <a:ext cx="500590" cy="707886"/>
          </a:xfrm>
          <a:prstGeom prst="rect">
            <a:avLst/>
          </a:prstGeom>
          <a:noFill/>
        </p:spPr>
        <p:txBody>
          <a:bodyPr wrap="square">
            <a:spAutoFit/>
          </a:bodyPr>
          <a:lstStyle/>
          <a:p>
            <a:r>
              <a:rPr lang="en-US" sz="4000" b="1" dirty="0"/>
              <a:t>C</a:t>
            </a:r>
          </a:p>
        </p:txBody>
      </p:sp>
      <p:sp>
        <p:nvSpPr>
          <p:cNvPr id="28" name="TextBox 27">
            <a:extLst>
              <a:ext uri="{FF2B5EF4-FFF2-40B4-BE49-F238E27FC236}">
                <a16:creationId xmlns:a16="http://schemas.microsoft.com/office/drawing/2014/main" id="{E42FB5D5-D3AC-4B30-8AE3-5605CDEFE893}"/>
              </a:ext>
            </a:extLst>
          </p:cNvPr>
          <p:cNvSpPr txBox="1"/>
          <p:nvPr/>
        </p:nvSpPr>
        <p:spPr>
          <a:xfrm>
            <a:off x="751488" y="3872030"/>
            <a:ext cx="500590" cy="707886"/>
          </a:xfrm>
          <a:prstGeom prst="rect">
            <a:avLst/>
          </a:prstGeom>
          <a:noFill/>
        </p:spPr>
        <p:txBody>
          <a:bodyPr wrap="square">
            <a:spAutoFit/>
          </a:bodyPr>
          <a:lstStyle/>
          <a:p>
            <a:r>
              <a:rPr lang="en-US" sz="4000" b="1" dirty="0"/>
              <a:t>D</a:t>
            </a:r>
          </a:p>
        </p:txBody>
      </p:sp>
      <p:sp>
        <p:nvSpPr>
          <p:cNvPr id="29" name="TextBox 28">
            <a:extLst>
              <a:ext uri="{FF2B5EF4-FFF2-40B4-BE49-F238E27FC236}">
                <a16:creationId xmlns:a16="http://schemas.microsoft.com/office/drawing/2014/main" id="{B7DC6222-0627-4882-BB2F-524D949B0955}"/>
              </a:ext>
            </a:extLst>
          </p:cNvPr>
          <p:cNvSpPr txBox="1"/>
          <p:nvPr/>
        </p:nvSpPr>
        <p:spPr>
          <a:xfrm>
            <a:off x="751488" y="4792974"/>
            <a:ext cx="500590" cy="707886"/>
          </a:xfrm>
          <a:prstGeom prst="rect">
            <a:avLst/>
          </a:prstGeom>
          <a:noFill/>
        </p:spPr>
        <p:txBody>
          <a:bodyPr wrap="square">
            <a:spAutoFit/>
          </a:bodyPr>
          <a:lstStyle/>
          <a:p>
            <a:r>
              <a:rPr lang="en-US" sz="4000" b="1" dirty="0"/>
              <a:t>E</a:t>
            </a:r>
          </a:p>
        </p:txBody>
      </p:sp>
      <p:sp>
        <p:nvSpPr>
          <p:cNvPr id="22" name="Title 4">
            <a:extLst>
              <a:ext uri="{FF2B5EF4-FFF2-40B4-BE49-F238E27FC236}">
                <a16:creationId xmlns:a16="http://schemas.microsoft.com/office/drawing/2014/main" id="{4460D438-A4DB-4519-9EDF-03EF20B5DDCE}"/>
              </a:ext>
            </a:extLst>
          </p:cNvPr>
          <p:cNvSpPr txBox="1">
            <a:spLocks/>
          </p:cNvSpPr>
          <p:nvPr/>
        </p:nvSpPr>
        <p:spPr>
          <a:xfrm>
            <a:off x="374906" y="347472"/>
            <a:ext cx="8769094" cy="731520"/>
          </a:xfrm>
          <a:prstGeom prst="rect">
            <a:avLst/>
          </a:prstGeom>
        </p:spPr>
        <p:txBody>
          <a:bodyPr vert="horz" lIns="91440" tIns="45720" rIns="91440" bIns="45720" rtlCol="0" anchor="t" anchorCtr="0">
            <a:noAutofit/>
          </a:bodyPr>
          <a:lstStyle>
            <a:lvl1pPr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stStyle>
          <a:p>
            <a:r>
              <a:rPr lang="en-US" dirty="0"/>
              <a:t>UC Enrollment Checklist</a:t>
            </a:r>
          </a:p>
        </p:txBody>
      </p:sp>
      <p:sp>
        <p:nvSpPr>
          <p:cNvPr id="5" name="TextBox 4">
            <a:extLst>
              <a:ext uri="{FF2B5EF4-FFF2-40B4-BE49-F238E27FC236}">
                <a16:creationId xmlns:a16="http://schemas.microsoft.com/office/drawing/2014/main" id="{31712EC3-A453-4892-90F4-74CB1684F502}"/>
              </a:ext>
            </a:extLst>
          </p:cNvPr>
          <p:cNvSpPr txBox="1"/>
          <p:nvPr/>
        </p:nvSpPr>
        <p:spPr>
          <a:xfrm flipH="1">
            <a:off x="1409304" y="3007970"/>
            <a:ext cx="6499952" cy="715581"/>
          </a:xfrm>
          <a:prstGeom prst="rect">
            <a:avLst/>
          </a:prstGeom>
          <a:noFill/>
        </p:spPr>
        <p:txBody>
          <a:bodyPr wrap="square" rtlCol="0">
            <a:spAutoFit/>
          </a:bodyPr>
          <a:lstStyle/>
          <a:p>
            <a:pPr marL="0" indent="0">
              <a:buNone/>
            </a:pPr>
            <a:r>
              <a:rPr lang="en-US" b="1" dirty="0"/>
              <a:t>Complete UBEN 121 either online at UCRAYS or the paper form. If changing from the </a:t>
            </a:r>
            <a:r>
              <a:rPr lang="en-US" b="1" dirty="0" err="1"/>
              <a:t>HealthSavings</a:t>
            </a:r>
            <a:r>
              <a:rPr lang="en-US" b="1" dirty="0"/>
              <a:t>+ plan, you must also complete a UBEN 100 when using paper form.</a:t>
            </a:r>
          </a:p>
        </p:txBody>
      </p:sp>
      <p:sp>
        <p:nvSpPr>
          <p:cNvPr id="7" name="TextBox 6">
            <a:extLst>
              <a:ext uri="{FF2B5EF4-FFF2-40B4-BE49-F238E27FC236}">
                <a16:creationId xmlns:a16="http://schemas.microsoft.com/office/drawing/2014/main" id="{8CF84E61-4745-4D48-9878-218469C90054}"/>
              </a:ext>
            </a:extLst>
          </p:cNvPr>
          <p:cNvSpPr txBox="1"/>
          <p:nvPr/>
        </p:nvSpPr>
        <p:spPr>
          <a:xfrm>
            <a:off x="1409304" y="2243374"/>
            <a:ext cx="4894513" cy="300082"/>
          </a:xfrm>
          <a:prstGeom prst="rect">
            <a:avLst/>
          </a:prstGeom>
          <a:noFill/>
        </p:spPr>
        <p:txBody>
          <a:bodyPr wrap="square" rtlCol="0">
            <a:spAutoFit/>
          </a:bodyPr>
          <a:lstStyle/>
          <a:p>
            <a:pPr marL="0" indent="0">
              <a:buNone/>
            </a:pPr>
            <a:r>
              <a:rPr lang="en-US" b="1" dirty="0"/>
              <a:t>Be sure your contact information is current with UC </a:t>
            </a:r>
          </a:p>
        </p:txBody>
      </p:sp>
      <p:sp>
        <p:nvSpPr>
          <p:cNvPr id="8" name="TextBox 7">
            <a:extLst>
              <a:ext uri="{FF2B5EF4-FFF2-40B4-BE49-F238E27FC236}">
                <a16:creationId xmlns:a16="http://schemas.microsoft.com/office/drawing/2014/main" id="{65C0B63C-57BA-4E40-8181-E0E8C63DE568}"/>
              </a:ext>
            </a:extLst>
          </p:cNvPr>
          <p:cNvSpPr txBox="1"/>
          <p:nvPr/>
        </p:nvSpPr>
        <p:spPr>
          <a:xfrm>
            <a:off x="1409305" y="1310969"/>
            <a:ext cx="4610560" cy="300082"/>
          </a:xfrm>
          <a:prstGeom prst="rect">
            <a:avLst/>
          </a:prstGeom>
          <a:noFill/>
        </p:spPr>
        <p:txBody>
          <a:bodyPr wrap="square" rtlCol="0">
            <a:spAutoFit/>
          </a:bodyPr>
          <a:lstStyle/>
          <a:p>
            <a:pPr marL="0" indent="0">
              <a:buNone/>
            </a:pPr>
            <a:r>
              <a:rPr lang="en-US" b="1" dirty="0"/>
              <a:t>Apply for Medicare Parts A and B enrollment</a:t>
            </a:r>
          </a:p>
        </p:txBody>
      </p:sp>
    </p:spTree>
    <p:extLst>
      <p:ext uri="{BB962C8B-B14F-4D97-AF65-F5344CB8AC3E}">
        <p14:creationId xmlns:p14="http://schemas.microsoft.com/office/powerpoint/2010/main" val="220696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FF002B-2591-384B-A30A-F1F57235144C}"/>
              </a:ext>
            </a:extLst>
          </p:cNvPr>
          <p:cNvSpPr>
            <a:spLocks noGrp="1"/>
          </p:cNvSpPr>
          <p:nvPr>
            <p:ph type="sldNum" sz="quarter" idx="12"/>
          </p:nvPr>
        </p:nvSpPr>
        <p:spPr/>
        <p:txBody>
          <a:bodyPr/>
          <a:lstStyle/>
          <a:p>
            <a:fld id="{90F9BDA0-AF0E-4BA8-B742-3B9C92A3E6FE}" type="slidenum">
              <a:rPr lang="en-US" smtClean="0"/>
              <a:t>42</a:t>
            </a:fld>
            <a:endParaRPr lang="en-US" dirty="0"/>
          </a:p>
        </p:txBody>
      </p:sp>
      <p:sp>
        <p:nvSpPr>
          <p:cNvPr id="9" name="Title 4">
            <a:extLst>
              <a:ext uri="{FF2B5EF4-FFF2-40B4-BE49-F238E27FC236}">
                <a16:creationId xmlns:a16="http://schemas.microsoft.com/office/drawing/2014/main" id="{A21860C8-8E67-487C-8DB9-589A5D50755B}"/>
              </a:ext>
            </a:extLst>
          </p:cNvPr>
          <p:cNvSpPr txBox="1">
            <a:spLocks/>
          </p:cNvSpPr>
          <p:nvPr/>
        </p:nvSpPr>
        <p:spPr>
          <a:xfrm>
            <a:off x="374906" y="347472"/>
            <a:ext cx="8769094" cy="731520"/>
          </a:xfrm>
          <a:prstGeom prst="rect">
            <a:avLst/>
          </a:prstGeom>
        </p:spPr>
        <p:txBody>
          <a:bodyPr vert="horz" lIns="91440" tIns="45720" rIns="91440" bIns="45720" rtlCol="0" anchor="t" anchorCtr="0">
            <a:noAutofit/>
          </a:bodyPr>
          <a:lstStyle>
            <a:lvl1pPr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stStyle>
          <a:p>
            <a:r>
              <a:rPr lang="en-US" dirty="0"/>
              <a:t>Enrollment into UC Medicare Choice </a:t>
            </a:r>
            <a:endParaRPr lang="en-US" dirty="0">
              <a:solidFill>
                <a:srgbClr val="FF0000"/>
              </a:solidFill>
            </a:endParaRPr>
          </a:p>
        </p:txBody>
      </p:sp>
      <p:sp>
        <p:nvSpPr>
          <p:cNvPr id="10" name="TextBox 9">
            <a:extLst>
              <a:ext uri="{FF2B5EF4-FFF2-40B4-BE49-F238E27FC236}">
                <a16:creationId xmlns:a16="http://schemas.microsoft.com/office/drawing/2014/main" id="{D4E22357-5F6B-4A9A-938B-99FDC9B322CD}"/>
              </a:ext>
            </a:extLst>
          </p:cNvPr>
          <p:cNvSpPr txBox="1"/>
          <p:nvPr/>
        </p:nvSpPr>
        <p:spPr>
          <a:xfrm>
            <a:off x="374906" y="1213008"/>
            <a:ext cx="8129116" cy="4185761"/>
          </a:xfrm>
          <a:prstGeom prst="rect">
            <a:avLst/>
          </a:prstGeom>
          <a:noFill/>
        </p:spPr>
        <p:txBody>
          <a:bodyPr wrap="square">
            <a:spAutoFit/>
          </a:bodyPr>
          <a:lstStyle/>
          <a:p>
            <a:r>
              <a:rPr lang="en-US" sz="2000" b="1" dirty="0"/>
              <a:t>You may enroll if you are Medicare-eligible, retired or retiring from UC, and living in California.  </a:t>
            </a:r>
          </a:p>
          <a:p>
            <a:endParaRPr lang="en-US" sz="2000" b="1" dirty="0"/>
          </a:p>
          <a:p>
            <a:endParaRPr lang="en-US" sz="1400" dirty="0"/>
          </a:p>
          <a:p>
            <a:pPr marL="285750" indent="-285750">
              <a:buFont typeface="Arial" panose="020B0604020202020204" pitchFamily="34" charset="0"/>
              <a:buChar char="•"/>
            </a:pPr>
            <a:r>
              <a:rPr lang="en-US" sz="1600" dirty="0"/>
              <a:t>If you are currently enrolled in the UC Blue and Gold or </a:t>
            </a:r>
            <a:r>
              <a:rPr lang="en-US" sz="1600" dirty="0" err="1"/>
              <a:t>HealthSavings</a:t>
            </a:r>
            <a:r>
              <a:rPr lang="en-US" sz="1600" dirty="0"/>
              <a:t>+, you can submit your UBEN 121 form within 90 days of your coverage effective date. Be sure to read the Medicare letter with plan information from UC Retirement Administration Service Center (RASC) or visit </a:t>
            </a:r>
            <a:r>
              <a:rPr lang="en-US" sz="1600" b="1" dirty="0" err="1"/>
              <a:t>UCnet</a:t>
            </a:r>
            <a:r>
              <a:rPr lang="en-US" sz="1600" dirty="0"/>
              <a:t>. Coverage effective date will be determined once your enrollment is approved by CMS.</a:t>
            </a:r>
          </a:p>
          <a:p>
            <a:endParaRPr lang="en-US" sz="1600" dirty="0"/>
          </a:p>
          <a:p>
            <a:pPr marL="285750" indent="-285750">
              <a:buFont typeface="Arial" panose="020B0604020202020204" pitchFamily="34" charset="0"/>
              <a:buChar char="•"/>
            </a:pPr>
            <a:r>
              <a:rPr lang="en-US" sz="1600" dirty="0"/>
              <a:t>If you are enrolled in another medical or Medicare plan, your opportunity to enroll is during UC Open Enrollment. Be sure to read Open Enrollment materials from UC. Coverage effective date will be the 1</a:t>
            </a:r>
            <a:r>
              <a:rPr lang="en-US" sz="1600" baseline="30000" dirty="0"/>
              <a:t>st</a:t>
            </a:r>
            <a:r>
              <a:rPr lang="en-US" sz="1600" dirty="0"/>
              <a:t> of the new year.   </a:t>
            </a:r>
          </a:p>
          <a:p>
            <a:endParaRPr lang="en-US" sz="1600" dirty="0"/>
          </a:p>
          <a:p>
            <a:endParaRPr lang="en-US" sz="1600" dirty="0"/>
          </a:p>
          <a:p>
            <a:r>
              <a:rPr lang="en-US" sz="1600" dirty="0"/>
              <a:t>     Visit </a:t>
            </a:r>
            <a:r>
              <a:rPr lang="en-US" sz="1600" b="1" dirty="0" err="1"/>
              <a:t>UCnet</a:t>
            </a:r>
            <a:r>
              <a:rPr lang="en-US" sz="1600" dirty="0"/>
              <a:t> for more information on enrollment eligibilities and requirements.  </a:t>
            </a:r>
          </a:p>
        </p:txBody>
      </p:sp>
    </p:spTree>
    <p:extLst>
      <p:ext uri="{BB962C8B-B14F-4D97-AF65-F5344CB8AC3E}">
        <p14:creationId xmlns:p14="http://schemas.microsoft.com/office/powerpoint/2010/main" val="106177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bulb with a person in it&#10;&#10;AI-generated content may be incorrect.">
            <a:extLst>
              <a:ext uri="{FF2B5EF4-FFF2-40B4-BE49-F238E27FC236}">
                <a16:creationId xmlns:a16="http://schemas.microsoft.com/office/drawing/2014/main" id="{2F892B2C-865C-BD7E-8610-3BC030BFFE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65125" y="1256749"/>
            <a:ext cx="3978875" cy="4344502"/>
          </a:xfrm>
          <a:prstGeom prst="rect">
            <a:avLst/>
          </a:prstGeom>
        </p:spPr>
      </p:pic>
      <p:sp>
        <p:nvSpPr>
          <p:cNvPr id="2" name="Title 1">
            <a:extLst>
              <a:ext uri="{FF2B5EF4-FFF2-40B4-BE49-F238E27FC236}">
                <a16:creationId xmlns:a16="http://schemas.microsoft.com/office/drawing/2014/main" id="{46F4356E-3EC7-2F2C-9917-95F3BC520514}"/>
              </a:ext>
            </a:extLst>
          </p:cNvPr>
          <p:cNvSpPr>
            <a:spLocks noGrp="1"/>
          </p:cNvSpPr>
          <p:nvPr>
            <p:ph type="ctrTitle"/>
          </p:nvPr>
        </p:nvSpPr>
        <p:spPr/>
        <p:txBody>
          <a:bodyPr/>
          <a:lstStyle/>
          <a:p>
            <a:r>
              <a:rPr lang="en-US"/>
              <a:t>What to </a:t>
            </a:r>
            <a:br>
              <a:rPr lang="en-US"/>
            </a:br>
            <a:r>
              <a:rPr lang="en-US"/>
              <a:t>expect next</a:t>
            </a:r>
          </a:p>
        </p:txBody>
      </p:sp>
    </p:spTree>
    <p:extLst>
      <p:ext uri="{BB962C8B-B14F-4D97-AF65-F5344CB8AC3E}">
        <p14:creationId xmlns:p14="http://schemas.microsoft.com/office/powerpoint/2010/main" val="254957071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9623-EE0C-1A5A-47DE-F75BEF605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E16CF-6DDB-2DAA-7D04-8B1208C4D815}"/>
              </a:ext>
            </a:extLst>
          </p:cNvPr>
          <p:cNvSpPr>
            <a:spLocks noGrp="1"/>
          </p:cNvSpPr>
          <p:nvPr>
            <p:ph type="title"/>
          </p:nvPr>
        </p:nvSpPr>
        <p:spPr>
          <a:xfrm>
            <a:off x="371801" y="347472"/>
            <a:ext cx="8285970" cy="1056387"/>
          </a:xfrm>
        </p:spPr>
        <p:txBody>
          <a:bodyPr/>
          <a:lstStyle/>
          <a:p>
            <a:r>
              <a:rPr lang="en-US" dirty="0"/>
              <a:t>How to use your new UnitedHealthcare member ID card</a:t>
            </a:r>
          </a:p>
        </p:txBody>
      </p:sp>
      <p:sp>
        <p:nvSpPr>
          <p:cNvPr id="3" name="Slide Number Placeholder 2">
            <a:extLst>
              <a:ext uri="{FF2B5EF4-FFF2-40B4-BE49-F238E27FC236}">
                <a16:creationId xmlns:a16="http://schemas.microsoft.com/office/drawing/2014/main" id="{5A6427C1-61DA-64E7-6CA4-3A8DE4DAE1D2}"/>
              </a:ext>
            </a:extLst>
          </p:cNvPr>
          <p:cNvSpPr>
            <a:spLocks noGrp="1"/>
          </p:cNvSpPr>
          <p:nvPr>
            <p:ph type="sldNum" sz="quarter" idx="12"/>
          </p:nvPr>
        </p:nvSpPr>
        <p:spPr/>
        <p:txBody>
          <a:bodyPr/>
          <a:lstStyle/>
          <a:p>
            <a:fld id="{66DE20E4-D496-034F-914D-F7F15B93E95B}" type="slidenum">
              <a:rPr lang="en-US" smtClean="0"/>
              <a:t>44</a:t>
            </a:fld>
            <a:endParaRPr lang="en-US"/>
          </a:p>
        </p:txBody>
      </p:sp>
      <p:sp>
        <p:nvSpPr>
          <p:cNvPr id="8" name="TextBox 7">
            <a:extLst>
              <a:ext uri="{FF2B5EF4-FFF2-40B4-BE49-F238E27FC236}">
                <a16:creationId xmlns:a16="http://schemas.microsoft.com/office/drawing/2014/main" id="{93E5C02B-7EEA-054A-C7C7-F3AB107C2D81}"/>
              </a:ext>
            </a:extLst>
          </p:cNvPr>
          <p:cNvSpPr txBox="1"/>
          <p:nvPr/>
        </p:nvSpPr>
        <p:spPr>
          <a:xfrm>
            <a:off x="371800" y="1535920"/>
            <a:ext cx="8412991" cy="83099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75"/>
              </a:spcBef>
              <a:spcAft>
                <a:spcPts val="1200"/>
              </a:spcAft>
            </a:pPr>
            <a:r>
              <a:rPr lang="en-US" sz="1600" dirty="0"/>
              <a:t>In the month of December 2025, you and any Medicare-eligible dependents covered by the plan will each get a Welcome Letter and UnitedHealthcare member ID card, which is your confirmation of enrollment.*</a:t>
            </a:r>
          </a:p>
        </p:txBody>
      </p:sp>
      <p:pic>
        <p:nvPicPr>
          <p:cNvPr id="11" name="Picture 10" descr="A hand holding a card&#10;&#10;AI-generated content may be incorrect.">
            <a:extLst>
              <a:ext uri="{FF2B5EF4-FFF2-40B4-BE49-F238E27FC236}">
                <a16:creationId xmlns:a16="http://schemas.microsoft.com/office/drawing/2014/main" id="{E2E2CDB2-767B-6FCE-1CF7-4038F448F0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0343" y="2498978"/>
            <a:ext cx="4214915" cy="2124917"/>
          </a:xfrm>
          <a:prstGeom prst="rect">
            <a:avLst/>
          </a:prstGeom>
        </p:spPr>
      </p:pic>
      <p:sp>
        <p:nvSpPr>
          <p:cNvPr id="17" name="TextBox 16">
            <a:extLst>
              <a:ext uri="{FF2B5EF4-FFF2-40B4-BE49-F238E27FC236}">
                <a16:creationId xmlns:a16="http://schemas.microsoft.com/office/drawing/2014/main" id="{172982EE-D25E-7D6C-90A1-03D150F7DC08}"/>
              </a:ext>
            </a:extLst>
          </p:cNvPr>
          <p:cNvSpPr txBox="1"/>
          <p:nvPr/>
        </p:nvSpPr>
        <p:spPr>
          <a:xfrm>
            <a:off x="371801" y="2498978"/>
            <a:ext cx="4342812" cy="226215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18872" indent="-109728">
              <a:spcBef>
                <a:spcPct val="0"/>
              </a:spcBef>
              <a:spcAft>
                <a:spcPts val="600"/>
              </a:spcAft>
              <a:buFont typeface="Arial" panose="020B0604020202020204" pitchFamily="34" charset="0"/>
              <a:buChar char="•"/>
            </a:pPr>
            <a:r>
              <a:rPr lang="en-US" sz="1400" dirty="0"/>
              <a:t>Beginning January 1</a:t>
            </a:r>
            <a:r>
              <a:rPr lang="en-US" sz="1400" baseline="30000" dirty="0"/>
              <a:t>st</a:t>
            </a:r>
            <a:r>
              <a:rPr lang="en-US" sz="1400" dirty="0"/>
              <a:t> or your coverage effective date, simply use your UnitedHealthcare member ID card each time you go to a provider or hospital or get a prescription filled at the pharmacy</a:t>
            </a:r>
          </a:p>
          <a:p>
            <a:pPr marL="118872" indent="-109728">
              <a:spcBef>
                <a:spcPct val="0"/>
              </a:spcBef>
              <a:spcAft>
                <a:spcPts val="600"/>
              </a:spcAft>
              <a:buFont typeface="Arial" panose="020B0604020202020204" pitchFamily="34" charset="0"/>
              <a:buChar char="•"/>
            </a:pPr>
            <a:r>
              <a:rPr lang="en-US" sz="1400" dirty="0"/>
              <a:t>The back of your member ID card lists important phone numbers you may need throughout the year</a:t>
            </a:r>
          </a:p>
          <a:p>
            <a:pPr marL="118872" indent="-109728">
              <a:spcBef>
                <a:spcPct val="0"/>
              </a:spcBef>
              <a:spcAft>
                <a:spcPts val="600"/>
              </a:spcAft>
              <a:buFont typeface="Arial" panose="020B0604020202020204" pitchFamily="34" charset="0"/>
              <a:buChar char="•"/>
            </a:pPr>
            <a:r>
              <a:rPr lang="en-US" sz="1400" dirty="0"/>
              <a:t>Store this card in a safe place</a:t>
            </a:r>
          </a:p>
          <a:p>
            <a:pPr marL="118872" indent="-109728">
              <a:spcBef>
                <a:spcPct val="0"/>
              </a:spcBef>
              <a:spcAft>
                <a:spcPts val="600"/>
              </a:spcAft>
              <a:buFont typeface="Arial" panose="020B0604020202020204" pitchFamily="34" charset="0"/>
              <a:buChar char="•"/>
            </a:pPr>
            <a:r>
              <a:rPr lang="en-US" sz="1400" dirty="0"/>
              <a:t>Don’t discard your red, white and blue </a:t>
            </a:r>
            <a:br>
              <a:rPr lang="en-US" sz="1400" dirty="0"/>
            </a:br>
            <a:r>
              <a:rPr lang="en-US" sz="1400" dirty="0"/>
              <a:t>Medicare card</a:t>
            </a:r>
          </a:p>
        </p:txBody>
      </p:sp>
    </p:spTree>
    <p:extLst>
      <p:ext uri="{BB962C8B-B14F-4D97-AF65-F5344CB8AC3E}">
        <p14:creationId xmlns:p14="http://schemas.microsoft.com/office/powerpoint/2010/main" val="21458903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E835A2-F454-BCE2-F31F-DE870DBDE283}"/>
              </a:ext>
            </a:extLst>
          </p:cNvPr>
          <p:cNvSpPr/>
          <p:nvPr/>
        </p:nvSpPr>
        <p:spPr>
          <a:xfrm>
            <a:off x="5860111" y="0"/>
            <a:ext cx="328388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7" name="TextBox 6">
            <a:extLst>
              <a:ext uri="{FF2B5EF4-FFF2-40B4-BE49-F238E27FC236}">
                <a16:creationId xmlns:a16="http://schemas.microsoft.com/office/drawing/2014/main" id="{EFCBE548-0D85-0567-7F5F-7C7A63F4FB96}"/>
              </a:ext>
            </a:extLst>
          </p:cNvPr>
          <p:cNvSpPr txBox="1"/>
          <p:nvPr/>
        </p:nvSpPr>
        <p:spPr>
          <a:xfrm>
            <a:off x="6026760" y="2666005"/>
            <a:ext cx="2934359" cy="327269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300"/>
              </a:spcBef>
              <a:spcAft>
                <a:spcPts val="600"/>
              </a:spcAft>
            </a:pPr>
            <a:r>
              <a:rPr lang="en-US" sz="1600" b="1" dirty="0">
                <a:solidFill>
                  <a:schemeClr val="accent1"/>
                </a:solidFill>
                <a:latin typeface="Arial" panose="020B0604020202020204" pitchFamily="34" charset="0"/>
                <a:cs typeface="Arial" panose="020B0604020202020204" pitchFamily="34" charset="0"/>
              </a:rPr>
              <a:t>After you sign up, you can:</a:t>
            </a:r>
          </a:p>
          <a:p>
            <a:pPr marL="228600" indent="-228600">
              <a:spcBef>
                <a:spcPts val="300"/>
              </a:spcBef>
              <a:spcAft>
                <a:spcPts val="400"/>
              </a:spcAft>
              <a:buFont typeface="Arial" panose="020B0604020202020204" pitchFamily="34" charset="0"/>
              <a:buChar char="•"/>
            </a:pPr>
            <a:r>
              <a:rPr lang="en-US" sz="1400" b="1" dirty="0"/>
              <a:t>Look</a:t>
            </a:r>
            <a:r>
              <a:rPr lang="en-US" sz="1400" dirty="0"/>
              <a:t> </a:t>
            </a:r>
            <a:r>
              <a:rPr lang="en-US" sz="1400" b="1" dirty="0"/>
              <a:t>up</a:t>
            </a:r>
            <a:r>
              <a:rPr lang="en-US" sz="1400" dirty="0"/>
              <a:t> your latest claim information </a:t>
            </a:r>
          </a:p>
          <a:p>
            <a:pPr marL="228600" indent="-228600">
              <a:spcBef>
                <a:spcPts val="300"/>
              </a:spcBef>
              <a:spcAft>
                <a:spcPts val="400"/>
              </a:spcAft>
              <a:buFont typeface="Arial" panose="020B0604020202020204" pitchFamily="34" charset="0"/>
              <a:buChar char="•"/>
            </a:pPr>
            <a:r>
              <a:rPr lang="en-US" sz="1400" b="1" dirty="0"/>
              <a:t>Review</a:t>
            </a:r>
            <a:r>
              <a:rPr lang="en-US" sz="1400" dirty="0"/>
              <a:t> benefit information and plan materials </a:t>
            </a:r>
          </a:p>
          <a:p>
            <a:pPr marL="228600" indent="-228600">
              <a:spcBef>
                <a:spcPts val="300"/>
              </a:spcBef>
              <a:spcAft>
                <a:spcPts val="400"/>
              </a:spcAft>
              <a:buFont typeface="Arial" panose="020B0604020202020204" pitchFamily="34" charset="0"/>
              <a:buChar char="•"/>
            </a:pPr>
            <a:r>
              <a:rPr lang="en-US" sz="1400" b="1" dirty="0"/>
              <a:t>Print</a:t>
            </a:r>
            <a:r>
              <a:rPr lang="en-US" sz="1400" dirty="0"/>
              <a:t> a temporary member ID card and request a new one</a:t>
            </a:r>
          </a:p>
          <a:p>
            <a:pPr marL="228600" indent="-228600">
              <a:spcBef>
                <a:spcPts val="300"/>
              </a:spcBef>
              <a:spcAft>
                <a:spcPts val="400"/>
              </a:spcAft>
              <a:buFont typeface="Arial" panose="020B0604020202020204" pitchFamily="34" charset="0"/>
              <a:buChar char="•"/>
            </a:pPr>
            <a:r>
              <a:rPr lang="en-US" sz="1400" b="1" dirty="0"/>
              <a:t>Look up</a:t>
            </a:r>
            <a:r>
              <a:rPr lang="en-US" sz="1400" dirty="0"/>
              <a:t> drugs and how much they cost under your plan</a:t>
            </a:r>
          </a:p>
          <a:p>
            <a:pPr marL="228600" indent="-228600">
              <a:spcBef>
                <a:spcPts val="300"/>
              </a:spcBef>
              <a:spcAft>
                <a:spcPts val="400"/>
              </a:spcAft>
              <a:buFont typeface="Arial" panose="020B0604020202020204" pitchFamily="34" charset="0"/>
              <a:buChar char="•"/>
            </a:pPr>
            <a:r>
              <a:rPr lang="en-US" sz="1400" b="1" dirty="0"/>
              <a:t>Search </a:t>
            </a:r>
            <a:r>
              <a:rPr lang="en-US" sz="1400" dirty="0"/>
              <a:t>for network providers</a:t>
            </a:r>
          </a:p>
          <a:p>
            <a:pPr marL="228600" indent="-228600">
              <a:spcBef>
                <a:spcPts val="300"/>
              </a:spcBef>
              <a:spcAft>
                <a:spcPts val="400"/>
              </a:spcAft>
              <a:buFont typeface="Arial" panose="020B0604020202020204" pitchFamily="34" charset="0"/>
              <a:buChar char="•"/>
            </a:pPr>
            <a:r>
              <a:rPr lang="en-US" sz="1400" b="1" dirty="0"/>
              <a:t>Sign up </a:t>
            </a:r>
            <a:r>
              <a:rPr lang="en-US" sz="1400" dirty="0"/>
              <a:t>to get your Explanation of Benefits online</a:t>
            </a:r>
          </a:p>
        </p:txBody>
      </p:sp>
      <p:sp>
        <p:nvSpPr>
          <p:cNvPr id="12" name="Text Placeholder 14">
            <a:extLst>
              <a:ext uri="{FF2B5EF4-FFF2-40B4-BE49-F238E27FC236}">
                <a16:creationId xmlns:a16="http://schemas.microsoft.com/office/drawing/2014/main" id="{D0B8F13B-EAB1-3AEF-3C13-C6F84BAAFC39}"/>
              </a:ext>
            </a:extLst>
          </p:cNvPr>
          <p:cNvSpPr txBox="1"/>
          <p:nvPr/>
        </p:nvSpPr>
        <p:spPr>
          <a:xfrm>
            <a:off x="371802" y="2063190"/>
            <a:ext cx="4584246" cy="334604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600" b="1">
                <a:solidFill>
                  <a:schemeClr val="tx1"/>
                </a:solidFill>
              </a:rPr>
              <a:t>Follow these easy steps to register for your secure and personal online account:</a:t>
            </a:r>
          </a:p>
          <a:p>
            <a:pPr marL="603504">
              <a:spcBef>
                <a:spcPct val="0"/>
              </a:spcBef>
              <a:spcAft>
                <a:spcPts val="1200"/>
              </a:spcAft>
            </a:pPr>
            <a:r>
              <a:rPr lang="en-US" sz="1400">
                <a:solidFill>
                  <a:schemeClr val="tx1"/>
                </a:solidFill>
              </a:rPr>
              <a:t>Visit the website and click on the </a:t>
            </a:r>
            <a:r>
              <a:rPr lang="en-US" sz="1400" b="1">
                <a:solidFill>
                  <a:schemeClr val="tx1"/>
                </a:solidFill>
              </a:rPr>
              <a:t>Sign In or register </a:t>
            </a:r>
            <a:r>
              <a:rPr lang="en-US" sz="1400">
                <a:solidFill>
                  <a:schemeClr val="tx1"/>
                </a:solidFill>
              </a:rPr>
              <a:t>button and then click </a:t>
            </a:r>
            <a:r>
              <a:rPr lang="en-US" sz="1400" b="1">
                <a:solidFill>
                  <a:schemeClr val="tx1"/>
                </a:solidFill>
              </a:rPr>
              <a:t>Register Now</a:t>
            </a:r>
          </a:p>
          <a:p>
            <a:pPr marL="603504">
              <a:spcBef>
                <a:spcPct val="0"/>
              </a:spcBef>
              <a:spcAft>
                <a:spcPts val="1200"/>
              </a:spcAft>
              <a:buNone/>
            </a:pPr>
            <a:r>
              <a:rPr lang="en-US" sz="1400">
                <a:solidFill>
                  <a:schemeClr val="tx1"/>
                </a:solidFill>
              </a:rPr>
              <a:t>Enter your information (first and last name, date of birth, UnitedHealthcare member ID number or Medicare number) and click </a:t>
            </a:r>
            <a:r>
              <a:rPr lang="en-US" sz="1400" b="1">
                <a:solidFill>
                  <a:schemeClr val="tx1"/>
                </a:solidFill>
              </a:rPr>
              <a:t>Continue</a:t>
            </a:r>
          </a:p>
          <a:p>
            <a:pPr marL="603504">
              <a:spcBef>
                <a:spcPct val="0"/>
              </a:spcBef>
              <a:spcAft>
                <a:spcPts val="1200"/>
              </a:spcAft>
              <a:buNone/>
            </a:pPr>
            <a:r>
              <a:rPr lang="en-US" sz="1400">
                <a:solidFill>
                  <a:schemeClr val="tx1"/>
                </a:solidFill>
              </a:rPr>
              <a:t>Create your username and password, enter your email address, and click </a:t>
            </a:r>
            <a:r>
              <a:rPr lang="en-US" sz="1400" b="1">
                <a:solidFill>
                  <a:schemeClr val="tx1"/>
                </a:solidFill>
              </a:rPr>
              <a:t>Create my ID</a:t>
            </a:r>
          </a:p>
          <a:p>
            <a:pPr marL="603504">
              <a:spcBef>
                <a:spcPct val="0"/>
              </a:spcBef>
              <a:spcAft>
                <a:spcPts val="1200"/>
              </a:spcAft>
              <a:buNone/>
            </a:pPr>
            <a:r>
              <a:rPr lang="en-US" sz="1400">
                <a:solidFill>
                  <a:schemeClr val="tx1"/>
                </a:solidFill>
              </a:rPr>
              <a:t>For security purposes, you will need to verify your account by call or text</a:t>
            </a:r>
          </a:p>
        </p:txBody>
      </p:sp>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a:xfrm>
            <a:off x="371801" y="347472"/>
            <a:ext cx="5155696" cy="1056387"/>
          </a:xfrm>
        </p:spPr>
        <p:txBody>
          <a:bodyPr/>
          <a:lstStyle/>
          <a:p>
            <a:r>
              <a:rPr lang="en-US" dirty="0"/>
              <a:t>Register for your secure personal online account at </a:t>
            </a:r>
            <a:r>
              <a:rPr lang="en-US" b="1" dirty="0"/>
              <a:t>retiree.uhc.com/</a:t>
            </a:r>
            <a:r>
              <a:rPr lang="en-US" dirty="0"/>
              <a:t>UC</a:t>
            </a:r>
          </a:p>
        </p:txBody>
      </p:sp>
      <p:sp>
        <p:nvSpPr>
          <p:cNvPr id="8" name="Slide Number Placeholder 101">
            <a:extLst>
              <a:ext uri="{FF2B5EF4-FFF2-40B4-BE49-F238E27FC236}">
                <a16:creationId xmlns:a16="http://schemas.microsoft.com/office/drawing/2014/main" id="{3932633F-9F16-B3C1-F702-830BE596352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45</a:t>
            </a:fld>
            <a:endParaRPr lang="en-US" sz="800"/>
          </a:p>
        </p:txBody>
      </p:sp>
      <p:pic>
        <p:nvPicPr>
          <p:cNvPr id="27" name="Picture 26" descr="A screen shot of a blue and orange logo&#10;&#10;AI-generated content may be incorrect.">
            <a:extLst>
              <a:ext uri="{FF2B5EF4-FFF2-40B4-BE49-F238E27FC236}">
                <a16:creationId xmlns:a16="http://schemas.microsoft.com/office/drawing/2014/main" id="{F4D3AD61-7A8A-D1EC-5277-063FC1079D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56050" y="0"/>
            <a:ext cx="3287950" cy="2465962"/>
          </a:xfrm>
          <a:prstGeom prst="rect">
            <a:avLst/>
          </a:prstGeom>
        </p:spPr>
      </p:pic>
      <p:pic>
        <p:nvPicPr>
          <p:cNvPr id="14" name="Picture 13" descr="A blue circle with white number one&#10;&#10;AI-generated content may be incorrect.">
            <a:extLst>
              <a:ext uri="{FF2B5EF4-FFF2-40B4-BE49-F238E27FC236}">
                <a16:creationId xmlns:a16="http://schemas.microsoft.com/office/drawing/2014/main" id="{F613CB22-B313-8207-D25B-6AC51824B1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039" y="2737197"/>
            <a:ext cx="457200" cy="457200"/>
          </a:xfrm>
          <a:prstGeom prst="rect">
            <a:avLst/>
          </a:prstGeom>
        </p:spPr>
      </p:pic>
      <p:pic>
        <p:nvPicPr>
          <p:cNvPr id="15" name="Picture 14" descr="A blue circle with white number on it&#10;&#10;AI-generated content may be incorrect.">
            <a:extLst>
              <a:ext uri="{FF2B5EF4-FFF2-40B4-BE49-F238E27FC236}">
                <a16:creationId xmlns:a16="http://schemas.microsoft.com/office/drawing/2014/main" id="{15006276-369E-F1A0-8087-F4C8222D3F0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7039" y="3346856"/>
            <a:ext cx="457200" cy="457200"/>
          </a:xfrm>
          <a:prstGeom prst="rect">
            <a:avLst/>
          </a:prstGeom>
        </p:spPr>
      </p:pic>
      <p:pic>
        <p:nvPicPr>
          <p:cNvPr id="17" name="Picture 16" descr="A blue circle with white number on it&#10;&#10;AI-generated content may be incorrect.">
            <a:extLst>
              <a:ext uri="{FF2B5EF4-FFF2-40B4-BE49-F238E27FC236}">
                <a16:creationId xmlns:a16="http://schemas.microsoft.com/office/drawing/2014/main" id="{BEA440D9-E4C6-D169-2BAE-6D9ABCA2A85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7039" y="4111963"/>
            <a:ext cx="457200" cy="457200"/>
          </a:xfrm>
          <a:prstGeom prst="rect">
            <a:avLst/>
          </a:prstGeom>
        </p:spPr>
      </p:pic>
      <p:pic>
        <p:nvPicPr>
          <p:cNvPr id="21" name="Picture 20" descr="A blue circle with white number four&#10;&#10;AI-generated content may be incorrect.">
            <a:extLst>
              <a:ext uri="{FF2B5EF4-FFF2-40B4-BE49-F238E27FC236}">
                <a16:creationId xmlns:a16="http://schemas.microsoft.com/office/drawing/2014/main" id="{81C5D8C2-F826-A76D-D9BF-481D1757374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7039" y="4712478"/>
            <a:ext cx="457200" cy="457200"/>
          </a:xfrm>
          <a:prstGeom prst="rect">
            <a:avLst/>
          </a:prstGeom>
        </p:spPr>
      </p:pic>
    </p:spTree>
    <p:extLst>
      <p:ext uri="{BB962C8B-B14F-4D97-AF65-F5344CB8AC3E}">
        <p14:creationId xmlns:p14="http://schemas.microsoft.com/office/powerpoint/2010/main" val="96897894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7C7D7FAE-D73E-DE68-3ED2-E3EE61654528}"/>
              </a:ext>
            </a:extLst>
          </p:cNvPr>
          <p:cNvSpPr/>
          <p:nvPr/>
        </p:nvSpPr>
        <p:spPr>
          <a:xfrm>
            <a:off x="5786547" y="489527"/>
            <a:ext cx="2998897" cy="5520384"/>
          </a:xfrm>
          <a:prstGeom prst="roundRect">
            <a:avLst>
              <a:gd name="adj" fmla="val 665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66" name="Freeform 65">
            <a:extLst>
              <a:ext uri="{FF2B5EF4-FFF2-40B4-BE49-F238E27FC236}">
                <a16:creationId xmlns:a16="http://schemas.microsoft.com/office/drawing/2014/main" id="{30FD4113-4529-468B-962C-5DE372792456}"/>
              </a:ext>
            </a:extLst>
          </p:cNvPr>
          <p:cNvSpPr/>
          <p:nvPr/>
        </p:nvSpPr>
        <p:spPr>
          <a:xfrm>
            <a:off x="5786546" y="489527"/>
            <a:ext cx="2999612" cy="445653"/>
          </a:xfrm>
          <a:custGeom>
            <a:avLst/>
            <a:gdLst>
              <a:gd name="connsiteX0" fmla="*/ 190929 w 2999612"/>
              <a:gd name="connsiteY0" fmla="*/ 0 h 445653"/>
              <a:gd name="connsiteX1" fmla="*/ 2809398 w 2999612"/>
              <a:gd name="connsiteY1" fmla="*/ 0 h 445653"/>
              <a:gd name="connsiteX2" fmla="*/ 2999612 w 2999612"/>
              <a:gd name="connsiteY2" fmla="*/ 190214 h 445653"/>
              <a:gd name="connsiteX3" fmla="*/ 2999612 w 2999612"/>
              <a:gd name="connsiteY3" fmla="*/ 255439 h 445653"/>
              <a:gd name="connsiteX4" fmla="*/ 2998897 w 2999612"/>
              <a:gd name="connsiteY4" fmla="*/ 258981 h 445653"/>
              <a:gd name="connsiteX5" fmla="*/ 2998897 w 2999612"/>
              <a:gd name="connsiteY5" fmla="*/ 445653 h 445653"/>
              <a:gd name="connsiteX6" fmla="*/ 2809398 w 2999612"/>
              <a:gd name="connsiteY6" fmla="*/ 445653 h 445653"/>
              <a:gd name="connsiteX7" fmla="*/ 190929 w 2999612"/>
              <a:gd name="connsiteY7" fmla="*/ 445653 h 445653"/>
              <a:gd name="connsiteX8" fmla="*/ 0 w 2999612"/>
              <a:gd name="connsiteY8" fmla="*/ 445653 h 445653"/>
              <a:gd name="connsiteX9" fmla="*/ 0 w 2999612"/>
              <a:gd name="connsiteY9" fmla="*/ 222564 h 445653"/>
              <a:gd name="connsiteX10" fmla="*/ 715 w 2999612"/>
              <a:gd name="connsiteY10" fmla="*/ 222564 h 445653"/>
              <a:gd name="connsiteX11" fmla="*/ 715 w 2999612"/>
              <a:gd name="connsiteY11" fmla="*/ 190214 h 445653"/>
              <a:gd name="connsiteX12" fmla="*/ 190929 w 2999612"/>
              <a:gd name="connsiteY12" fmla="*/ 0 h 44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9612" h="445652">
                <a:moveTo>
                  <a:pt x="190929" y="0"/>
                </a:moveTo>
                <a:lnTo>
                  <a:pt x="2809398" y="0"/>
                </a:lnTo>
                <a:cubicBezTo>
                  <a:pt x="2914450" y="0"/>
                  <a:pt x="2999612" y="85162"/>
                  <a:pt x="2999612" y="190214"/>
                </a:cubicBezTo>
                <a:lnTo>
                  <a:pt x="2999612" y="255439"/>
                </a:lnTo>
                <a:lnTo>
                  <a:pt x="2998897" y="258981"/>
                </a:lnTo>
                <a:lnTo>
                  <a:pt x="2998897" y="445653"/>
                </a:lnTo>
                <a:lnTo>
                  <a:pt x="2809398" y="445653"/>
                </a:lnTo>
                <a:lnTo>
                  <a:pt x="190929" y="445653"/>
                </a:lnTo>
                <a:lnTo>
                  <a:pt x="0" y="445653"/>
                </a:lnTo>
                <a:lnTo>
                  <a:pt x="0" y="222564"/>
                </a:lnTo>
                <a:lnTo>
                  <a:pt x="715" y="222564"/>
                </a:lnTo>
                <a:lnTo>
                  <a:pt x="715" y="190214"/>
                </a:lnTo>
                <a:cubicBezTo>
                  <a:pt x="715" y="85162"/>
                  <a:pt x="85877" y="0"/>
                  <a:pt x="190929"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2" name="Text Placeholder 14">
            <a:extLst>
              <a:ext uri="{FF2B5EF4-FFF2-40B4-BE49-F238E27FC236}">
                <a16:creationId xmlns:a16="http://schemas.microsoft.com/office/drawing/2014/main" id="{D0B8F13B-EAB1-3AEF-3C13-C6F84BAAFC39}"/>
              </a:ext>
            </a:extLst>
          </p:cNvPr>
          <p:cNvSpPr txBox="1"/>
          <p:nvPr/>
        </p:nvSpPr>
        <p:spPr>
          <a:xfrm>
            <a:off x="371802" y="1403859"/>
            <a:ext cx="4661518" cy="334604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600" b="1" dirty="0">
                <a:solidFill>
                  <a:schemeClr val="tx1"/>
                </a:solidFill>
              </a:rPr>
              <a:t>Key features:</a:t>
            </a:r>
          </a:p>
          <a:p>
            <a:pPr marL="365760">
              <a:spcBef>
                <a:spcPct val="0"/>
              </a:spcBef>
              <a:spcAft>
                <a:spcPts val="1200"/>
              </a:spcAft>
            </a:pPr>
            <a:r>
              <a:rPr lang="en-US" sz="1400" dirty="0">
                <a:solidFill>
                  <a:schemeClr val="tx1"/>
                </a:solidFill>
              </a:rPr>
              <a:t>Chat online with a UnitedHealthcare representative </a:t>
            </a:r>
            <a:br>
              <a:rPr lang="en-US" sz="1400" dirty="0">
                <a:solidFill>
                  <a:schemeClr val="tx1"/>
                </a:solidFill>
              </a:rPr>
            </a:br>
            <a:r>
              <a:rPr lang="en-US" sz="1400" dirty="0">
                <a:solidFill>
                  <a:schemeClr val="tx1"/>
                </a:solidFill>
              </a:rPr>
              <a:t>6 </a:t>
            </a:r>
            <a:r>
              <a:rPr lang="en-US" sz="1400" dirty="0" err="1">
                <a:solidFill>
                  <a:schemeClr val="tx1"/>
                </a:solidFill>
              </a:rPr>
              <a:t>a.m</a:t>
            </a:r>
            <a:r>
              <a:rPr lang="en-US" sz="1400" dirty="0">
                <a:solidFill>
                  <a:schemeClr val="tx1"/>
                </a:solidFill>
              </a:rPr>
              <a:t>–6 p.m. Pacific Time, Monday–Friday</a:t>
            </a:r>
          </a:p>
          <a:p>
            <a:pPr marL="365760">
              <a:spcBef>
                <a:spcPct val="0"/>
              </a:spcBef>
              <a:spcAft>
                <a:spcPts val="1200"/>
              </a:spcAft>
            </a:pPr>
            <a:r>
              <a:rPr lang="en-US" sz="1400" dirty="0">
                <a:solidFill>
                  <a:schemeClr val="tx1"/>
                </a:solidFill>
              </a:rPr>
              <a:t>Ask questions</a:t>
            </a:r>
          </a:p>
          <a:p>
            <a:pPr marL="365760">
              <a:spcBef>
                <a:spcPct val="0"/>
              </a:spcBef>
              <a:spcAft>
                <a:spcPts val="1200"/>
              </a:spcAft>
            </a:pPr>
            <a:r>
              <a:rPr lang="en-US" sz="1400" dirty="0">
                <a:solidFill>
                  <a:schemeClr val="tx1"/>
                </a:solidFill>
              </a:rPr>
              <a:t>Receive and send plan documents in real time</a:t>
            </a:r>
          </a:p>
          <a:p>
            <a:pPr marL="365760">
              <a:spcBef>
                <a:spcPct val="0"/>
              </a:spcBef>
              <a:spcAft>
                <a:spcPts val="1200"/>
              </a:spcAft>
            </a:pPr>
            <a:r>
              <a:rPr lang="en-US" sz="1400" dirty="0">
                <a:solidFill>
                  <a:schemeClr val="tx1"/>
                </a:solidFill>
              </a:rPr>
              <a:t>Easier communication method for those with disabilities — online chat is Americans with Disabilities Act (ADA) compliant</a:t>
            </a:r>
          </a:p>
        </p:txBody>
      </p:sp>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a:xfrm>
            <a:off x="371800" y="336144"/>
            <a:ext cx="5388590" cy="1056387"/>
          </a:xfrm>
        </p:spPr>
        <p:txBody>
          <a:bodyPr/>
          <a:lstStyle/>
          <a:p>
            <a:r>
              <a:rPr lang="en-US" dirty="0"/>
              <a:t>Pre-enrollment </a:t>
            </a:r>
            <a:br>
              <a:rPr lang="en-US" dirty="0"/>
            </a:br>
            <a:r>
              <a:rPr lang="en-US" dirty="0"/>
              <a:t>online chat</a:t>
            </a:r>
          </a:p>
        </p:txBody>
      </p:sp>
      <p:sp>
        <p:nvSpPr>
          <p:cNvPr id="8" name="Slide Number Placeholder 101">
            <a:extLst>
              <a:ext uri="{FF2B5EF4-FFF2-40B4-BE49-F238E27FC236}">
                <a16:creationId xmlns:a16="http://schemas.microsoft.com/office/drawing/2014/main" id="{3932633F-9F16-B3C1-F702-830BE596352B}"/>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46</a:t>
            </a:fld>
            <a:endParaRPr lang="en-US" sz="800"/>
          </a:p>
        </p:txBody>
      </p:sp>
      <p:grpSp>
        <p:nvGrpSpPr>
          <p:cNvPr id="27" name="Group 26">
            <a:extLst>
              <a:ext uri="{FF2B5EF4-FFF2-40B4-BE49-F238E27FC236}">
                <a16:creationId xmlns:a16="http://schemas.microsoft.com/office/drawing/2014/main" id="{54870C12-BDA8-F708-D1EE-FA0DA863CC1A}"/>
              </a:ext>
            </a:extLst>
          </p:cNvPr>
          <p:cNvGrpSpPr/>
          <p:nvPr/>
        </p:nvGrpSpPr>
        <p:grpSpPr>
          <a:xfrm>
            <a:off x="7775834" y="2927770"/>
            <a:ext cx="872093" cy="442297"/>
            <a:chOff x="8186175" y="2771753"/>
            <a:chExt cx="872093" cy="442297"/>
          </a:xfrm>
        </p:grpSpPr>
        <p:sp>
          <p:nvSpPr>
            <p:cNvPr id="19" name="Rounded Rectangle 18">
              <a:extLst>
                <a:ext uri="{FF2B5EF4-FFF2-40B4-BE49-F238E27FC236}">
                  <a16:creationId xmlns:a16="http://schemas.microsoft.com/office/drawing/2014/main" id="{A7E31C4B-D5D3-F383-9596-16EAEB755D61}"/>
                </a:ext>
              </a:extLst>
            </p:cNvPr>
            <p:cNvSpPr/>
            <p:nvPr/>
          </p:nvSpPr>
          <p:spPr>
            <a:xfrm>
              <a:off x="8186175" y="2771753"/>
              <a:ext cx="774944" cy="44229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r>
                <a:rPr lang="en-US" sz="1200">
                  <a:solidFill>
                    <a:schemeClr val="bg1"/>
                  </a:solidFill>
                </a:rPr>
                <a:t>Start</a:t>
              </a:r>
            </a:p>
          </p:txBody>
        </p:sp>
        <p:sp>
          <p:nvSpPr>
            <p:cNvPr id="20" name="Triangle 19">
              <a:extLst>
                <a:ext uri="{FF2B5EF4-FFF2-40B4-BE49-F238E27FC236}">
                  <a16:creationId xmlns:a16="http://schemas.microsoft.com/office/drawing/2014/main" id="{B4C87E58-51A0-38EB-8159-83C7B6906E24}"/>
                </a:ext>
              </a:extLst>
            </p:cNvPr>
            <p:cNvSpPr/>
            <p:nvPr/>
          </p:nvSpPr>
          <p:spPr>
            <a:xfrm rot="5400000">
              <a:off x="8901971" y="2954406"/>
              <a:ext cx="215445" cy="97149"/>
            </a:xfrm>
            <a:prstGeom prst="triangle">
              <a:avLst>
                <a:gd name="adj" fmla="val 469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grpSp>
        <p:nvGrpSpPr>
          <p:cNvPr id="30" name="Group 29">
            <a:extLst>
              <a:ext uri="{FF2B5EF4-FFF2-40B4-BE49-F238E27FC236}">
                <a16:creationId xmlns:a16="http://schemas.microsoft.com/office/drawing/2014/main" id="{E2A88035-E614-DD6A-14A5-A4D13D10D11C}"/>
              </a:ext>
            </a:extLst>
          </p:cNvPr>
          <p:cNvGrpSpPr/>
          <p:nvPr/>
        </p:nvGrpSpPr>
        <p:grpSpPr>
          <a:xfrm>
            <a:off x="5860092" y="1350434"/>
            <a:ext cx="2634754" cy="1357079"/>
            <a:chOff x="5860092" y="1246518"/>
            <a:chExt cx="2634754" cy="1357079"/>
          </a:xfrm>
        </p:grpSpPr>
        <p:sp>
          <p:nvSpPr>
            <p:cNvPr id="11" name="Rounded Rectangle 10">
              <a:extLst>
                <a:ext uri="{FF2B5EF4-FFF2-40B4-BE49-F238E27FC236}">
                  <a16:creationId xmlns:a16="http://schemas.microsoft.com/office/drawing/2014/main" id="{6293B869-EF5D-8651-E903-5146A31D52C9}"/>
                </a:ext>
              </a:extLst>
            </p:cNvPr>
            <p:cNvSpPr/>
            <p:nvPr/>
          </p:nvSpPr>
          <p:spPr>
            <a:xfrm>
              <a:off x="5957241" y="1246518"/>
              <a:ext cx="2537605" cy="1357079"/>
            </a:xfrm>
            <a:prstGeom prst="roundRect">
              <a:avLst>
                <a:gd name="adj" fmla="val 676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r>
                <a:rPr lang="en-US" sz="1200">
                  <a:solidFill>
                    <a:schemeClr val="tx1"/>
                  </a:solidFill>
                </a:rPr>
                <a:t>Hi, I’m the UnitedHealthcare virtual assistant. I’m here to transfer you to our team. Before </a:t>
              </a:r>
              <a:br>
                <a:rPr lang="en-US" sz="1200">
                  <a:solidFill>
                    <a:schemeClr val="tx1"/>
                  </a:solidFill>
                </a:rPr>
              </a:br>
              <a:r>
                <a:rPr lang="en-US" sz="1200">
                  <a:solidFill>
                    <a:schemeClr val="tx1"/>
                  </a:solidFill>
                </a:rPr>
                <a:t>I do, I need to gather some information. Please click to begin.</a:t>
              </a:r>
            </a:p>
          </p:txBody>
        </p:sp>
        <p:sp>
          <p:nvSpPr>
            <p:cNvPr id="21" name="Triangle 20">
              <a:extLst>
                <a:ext uri="{FF2B5EF4-FFF2-40B4-BE49-F238E27FC236}">
                  <a16:creationId xmlns:a16="http://schemas.microsoft.com/office/drawing/2014/main" id="{754B9CC8-8B0B-13B9-4B0D-3DB8DF8D9AC8}"/>
                </a:ext>
              </a:extLst>
            </p:cNvPr>
            <p:cNvSpPr/>
            <p:nvPr/>
          </p:nvSpPr>
          <p:spPr>
            <a:xfrm rot="16200000">
              <a:off x="5800944" y="1874857"/>
              <a:ext cx="215445" cy="97149"/>
            </a:xfrm>
            <a:prstGeom prst="triangle">
              <a:avLst>
                <a:gd name="adj" fmla="val 469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grpSp>
        <p:nvGrpSpPr>
          <p:cNvPr id="25" name="Group 24">
            <a:extLst>
              <a:ext uri="{FF2B5EF4-FFF2-40B4-BE49-F238E27FC236}">
                <a16:creationId xmlns:a16="http://schemas.microsoft.com/office/drawing/2014/main" id="{C30CE62D-3919-E6A8-18E2-13457DED5D87}"/>
              </a:ext>
            </a:extLst>
          </p:cNvPr>
          <p:cNvGrpSpPr/>
          <p:nvPr/>
        </p:nvGrpSpPr>
        <p:grpSpPr>
          <a:xfrm>
            <a:off x="5860092" y="3625840"/>
            <a:ext cx="2523071" cy="523220"/>
            <a:chOff x="5913128" y="3327111"/>
            <a:chExt cx="2523071" cy="523220"/>
          </a:xfrm>
        </p:grpSpPr>
        <p:sp>
          <p:nvSpPr>
            <p:cNvPr id="22" name="Rounded Rectangle 21">
              <a:extLst>
                <a:ext uri="{FF2B5EF4-FFF2-40B4-BE49-F238E27FC236}">
                  <a16:creationId xmlns:a16="http://schemas.microsoft.com/office/drawing/2014/main" id="{421C5B02-3F1A-5CCF-E8EA-4EB92790F903}"/>
                </a:ext>
              </a:extLst>
            </p:cNvPr>
            <p:cNvSpPr/>
            <p:nvPr/>
          </p:nvSpPr>
          <p:spPr>
            <a:xfrm>
              <a:off x="6010276" y="3327111"/>
              <a:ext cx="2425923" cy="5232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r>
                <a:rPr lang="en-US" sz="1200">
                  <a:solidFill>
                    <a:schemeClr val="tx1"/>
                  </a:solidFill>
                </a:rPr>
                <a:t>What’s your first and last name?</a:t>
              </a:r>
            </a:p>
          </p:txBody>
        </p:sp>
        <p:sp>
          <p:nvSpPr>
            <p:cNvPr id="23" name="Triangle 22">
              <a:extLst>
                <a:ext uri="{FF2B5EF4-FFF2-40B4-BE49-F238E27FC236}">
                  <a16:creationId xmlns:a16="http://schemas.microsoft.com/office/drawing/2014/main" id="{82834240-67B7-FDCE-BA89-7DD01E518D53}"/>
                </a:ext>
              </a:extLst>
            </p:cNvPr>
            <p:cNvSpPr/>
            <p:nvPr/>
          </p:nvSpPr>
          <p:spPr>
            <a:xfrm rot="16200000">
              <a:off x="5853980" y="3547086"/>
              <a:ext cx="215445" cy="97149"/>
            </a:xfrm>
            <a:prstGeom prst="triangle">
              <a:avLst>
                <a:gd name="adj" fmla="val 469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sp>
        <p:nvSpPr>
          <p:cNvPr id="16" name="Text Placeholder 14">
            <a:extLst>
              <a:ext uri="{FF2B5EF4-FFF2-40B4-BE49-F238E27FC236}">
                <a16:creationId xmlns:a16="http://schemas.microsoft.com/office/drawing/2014/main" id="{4B5B148F-756C-EE5C-58DA-61279971B673}"/>
              </a:ext>
            </a:extLst>
          </p:cNvPr>
          <p:cNvSpPr txBox="1"/>
          <p:nvPr/>
        </p:nvSpPr>
        <p:spPr>
          <a:xfrm>
            <a:off x="6181749" y="565452"/>
            <a:ext cx="1910061" cy="25651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400" b="1">
                <a:solidFill>
                  <a:schemeClr val="bg1"/>
                </a:solidFill>
                <a:latin typeface="+mj-lt"/>
              </a:rPr>
              <a:t>Chat with UHC</a:t>
            </a:r>
            <a:endParaRPr lang="en-US" sz="1400">
              <a:solidFill>
                <a:schemeClr val="bg1"/>
              </a:solidFill>
              <a:latin typeface="+mj-lt"/>
            </a:endParaRPr>
          </a:p>
        </p:txBody>
      </p:sp>
      <p:sp>
        <p:nvSpPr>
          <p:cNvPr id="34" name="Freeform 33">
            <a:extLst>
              <a:ext uri="{FF2B5EF4-FFF2-40B4-BE49-F238E27FC236}">
                <a16:creationId xmlns:a16="http://schemas.microsoft.com/office/drawing/2014/main" id="{0E0B0AA4-E4F5-0C1B-9AC0-7DB345451E6B}"/>
              </a:ext>
            </a:extLst>
          </p:cNvPr>
          <p:cNvSpPr/>
          <p:nvPr/>
        </p:nvSpPr>
        <p:spPr>
          <a:xfrm rot="13500000">
            <a:off x="5931238" y="602446"/>
            <a:ext cx="206234" cy="252597"/>
          </a:xfrm>
          <a:custGeom>
            <a:avLst/>
            <a:gdLst>
              <a:gd name="connsiteX0" fmla="*/ 176032 w 206234"/>
              <a:gd name="connsiteY0" fmla="*/ 222395 h 252597"/>
              <a:gd name="connsiteX1" fmla="*/ 30201 w 206234"/>
              <a:gd name="connsiteY1" fmla="*/ 222395 h 252597"/>
              <a:gd name="connsiteX2" fmla="*/ 30201 w 206234"/>
              <a:gd name="connsiteY2" fmla="*/ 76564 h 252597"/>
              <a:gd name="connsiteX3" fmla="*/ 64313 w 206234"/>
              <a:gd name="connsiteY3" fmla="*/ 53912 h 252597"/>
              <a:gd name="connsiteX4" fmla="*/ 85587 w 206234"/>
              <a:gd name="connsiteY4" fmla="*/ 49773 h 252597"/>
              <a:gd name="connsiteX5" fmla="*/ 108352 w 206234"/>
              <a:gd name="connsiteY5" fmla="*/ 0 h 252597"/>
              <a:gd name="connsiteX6" fmla="*/ 132139 w 206234"/>
              <a:gd name="connsiteY6" fmla="*/ 52009 h 252597"/>
              <a:gd name="connsiteX7" fmla="*/ 141920 w 206234"/>
              <a:gd name="connsiteY7" fmla="*/ 53912 h 252597"/>
              <a:gd name="connsiteX8" fmla="*/ 176032 w 206234"/>
              <a:gd name="connsiteY8" fmla="*/ 76564 h 252597"/>
              <a:gd name="connsiteX9" fmla="*/ 176032 w 206234"/>
              <a:gd name="connsiteY9" fmla="*/ 222395 h 25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34" h="252597">
                <a:moveTo>
                  <a:pt x="176032" y="222395"/>
                </a:moveTo>
                <a:cubicBezTo>
                  <a:pt x="135762" y="262665"/>
                  <a:pt x="70471" y="262665"/>
                  <a:pt x="30201" y="222395"/>
                </a:cubicBezTo>
                <a:cubicBezTo>
                  <a:pt x="-10068" y="182125"/>
                  <a:pt x="-10068" y="116834"/>
                  <a:pt x="30201" y="76564"/>
                </a:cubicBezTo>
                <a:cubicBezTo>
                  <a:pt x="40269" y="66496"/>
                  <a:pt x="51900" y="58946"/>
                  <a:pt x="64313" y="53912"/>
                </a:cubicBezTo>
                <a:lnTo>
                  <a:pt x="85587" y="49773"/>
                </a:lnTo>
                <a:lnTo>
                  <a:pt x="108352" y="0"/>
                </a:lnTo>
                <a:lnTo>
                  <a:pt x="132139" y="52009"/>
                </a:lnTo>
                <a:lnTo>
                  <a:pt x="141920" y="53912"/>
                </a:lnTo>
                <a:cubicBezTo>
                  <a:pt x="154334" y="58946"/>
                  <a:pt x="165965" y="66496"/>
                  <a:pt x="176032" y="76564"/>
                </a:cubicBezTo>
                <a:cubicBezTo>
                  <a:pt x="216302" y="116834"/>
                  <a:pt x="216302" y="182125"/>
                  <a:pt x="176032" y="222395"/>
                </a:cubicBez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nvGrpSpPr>
          <p:cNvPr id="38" name="Group 37">
            <a:extLst>
              <a:ext uri="{FF2B5EF4-FFF2-40B4-BE49-F238E27FC236}">
                <a16:creationId xmlns:a16="http://schemas.microsoft.com/office/drawing/2014/main" id="{79B67044-CB21-80AE-7A44-0A87892847BE}"/>
              </a:ext>
            </a:extLst>
          </p:cNvPr>
          <p:cNvGrpSpPr/>
          <p:nvPr/>
        </p:nvGrpSpPr>
        <p:grpSpPr>
          <a:xfrm>
            <a:off x="8153155" y="712353"/>
            <a:ext cx="189468" cy="45719"/>
            <a:chOff x="8317446" y="712353"/>
            <a:chExt cx="189468" cy="45719"/>
          </a:xfrm>
        </p:grpSpPr>
        <p:sp>
          <p:nvSpPr>
            <p:cNvPr id="35" name="Oval 34">
              <a:extLst>
                <a:ext uri="{FF2B5EF4-FFF2-40B4-BE49-F238E27FC236}">
                  <a16:creationId xmlns:a16="http://schemas.microsoft.com/office/drawing/2014/main" id="{AD93AAD6-BCFC-D20D-BAD9-4A83DF596E19}"/>
                </a:ext>
              </a:extLst>
            </p:cNvPr>
            <p:cNvSpPr/>
            <p:nvPr/>
          </p:nvSpPr>
          <p:spPr>
            <a:xfrm>
              <a:off x="8317446" y="7123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36" name="Oval 35">
              <a:extLst>
                <a:ext uri="{FF2B5EF4-FFF2-40B4-BE49-F238E27FC236}">
                  <a16:creationId xmlns:a16="http://schemas.microsoft.com/office/drawing/2014/main" id="{814A8897-8487-D157-1DD9-17F8A6F047DB}"/>
                </a:ext>
              </a:extLst>
            </p:cNvPr>
            <p:cNvSpPr/>
            <p:nvPr/>
          </p:nvSpPr>
          <p:spPr>
            <a:xfrm>
              <a:off x="8389321" y="7123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37" name="Oval 36">
              <a:extLst>
                <a:ext uri="{FF2B5EF4-FFF2-40B4-BE49-F238E27FC236}">
                  <a16:creationId xmlns:a16="http://schemas.microsoft.com/office/drawing/2014/main" id="{B5B8FAB2-F891-6A2F-A9D3-83CB1E278ED7}"/>
                </a:ext>
              </a:extLst>
            </p:cNvPr>
            <p:cNvSpPr/>
            <p:nvPr/>
          </p:nvSpPr>
          <p:spPr>
            <a:xfrm>
              <a:off x="8461195" y="71235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sp>
        <p:nvSpPr>
          <p:cNvPr id="53" name="Freeform 52">
            <a:extLst>
              <a:ext uri="{FF2B5EF4-FFF2-40B4-BE49-F238E27FC236}">
                <a16:creationId xmlns:a16="http://schemas.microsoft.com/office/drawing/2014/main" id="{D3B087C4-8F88-92C7-8B33-47A8DF5CD187}"/>
              </a:ext>
            </a:extLst>
          </p:cNvPr>
          <p:cNvSpPr/>
          <p:nvPr/>
        </p:nvSpPr>
        <p:spPr>
          <a:xfrm rot="10800000">
            <a:off x="8465312" y="704271"/>
            <a:ext cx="136362" cy="65699"/>
          </a:xfrm>
          <a:custGeom>
            <a:avLst/>
            <a:gdLst>
              <a:gd name="connsiteX0" fmla="*/ 407243 w 407243"/>
              <a:gd name="connsiteY0" fmla="*/ 196208 h 196208"/>
              <a:gd name="connsiteX1" fmla="*/ 372566 w 407243"/>
              <a:gd name="connsiteY1" fmla="*/ 196208 h 196208"/>
              <a:gd name="connsiteX2" fmla="*/ 217912 w 407243"/>
              <a:gd name="connsiteY2" fmla="*/ 35937 h 196208"/>
              <a:gd name="connsiteX3" fmla="*/ 39913 w 407243"/>
              <a:gd name="connsiteY3" fmla="*/ 196208 h 196208"/>
              <a:gd name="connsiteX4" fmla="*/ 0 w 407243"/>
              <a:gd name="connsiteY4" fmla="*/ 196208 h 196208"/>
              <a:gd name="connsiteX5" fmla="*/ 217912 w 407243"/>
              <a:gd name="connsiteY5" fmla="*/ 0 h 196208"/>
              <a:gd name="connsiteX6" fmla="*/ 407243 w 407243"/>
              <a:gd name="connsiteY6" fmla="*/ 196208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243" h="196208">
                <a:moveTo>
                  <a:pt x="407243" y="196208"/>
                </a:moveTo>
                <a:lnTo>
                  <a:pt x="372566" y="196208"/>
                </a:lnTo>
                <a:lnTo>
                  <a:pt x="217912" y="35937"/>
                </a:lnTo>
                <a:lnTo>
                  <a:pt x="39913" y="196208"/>
                </a:lnTo>
                <a:lnTo>
                  <a:pt x="0" y="196208"/>
                </a:lnTo>
                <a:lnTo>
                  <a:pt x="217912" y="0"/>
                </a:lnTo>
                <a:lnTo>
                  <a:pt x="407243" y="196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56" name="TextBox 55">
            <a:extLst>
              <a:ext uri="{FF2B5EF4-FFF2-40B4-BE49-F238E27FC236}">
                <a16:creationId xmlns:a16="http://schemas.microsoft.com/office/drawing/2014/main" id="{4239089D-E019-B8D2-21A6-59D3C48955F1}"/>
              </a:ext>
            </a:extLst>
          </p:cNvPr>
          <p:cNvSpPr txBox="1"/>
          <p:nvPr/>
        </p:nvSpPr>
        <p:spPr>
          <a:xfrm>
            <a:off x="5968664" y="4149060"/>
            <a:ext cx="235109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chemeClr val="tx2"/>
                </a:solidFill>
              </a:rPr>
              <a:t>Chat with UHC - Now</a:t>
            </a:r>
          </a:p>
        </p:txBody>
      </p:sp>
      <p:sp>
        <p:nvSpPr>
          <p:cNvPr id="57" name="TextBox 56">
            <a:extLst>
              <a:ext uri="{FF2B5EF4-FFF2-40B4-BE49-F238E27FC236}">
                <a16:creationId xmlns:a16="http://schemas.microsoft.com/office/drawing/2014/main" id="{921E5A83-0A39-E3EA-BC1B-1C8873F41A7D}"/>
              </a:ext>
            </a:extLst>
          </p:cNvPr>
          <p:cNvSpPr txBox="1"/>
          <p:nvPr/>
        </p:nvSpPr>
        <p:spPr>
          <a:xfrm>
            <a:off x="7791929" y="3370329"/>
            <a:ext cx="76816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chemeClr val="tx2"/>
                </a:solidFill>
              </a:rPr>
              <a:t>You - Now</a:t>
            </a:r>
          </a:p>
        </p:txBody>
      </p:sp>
      <p:sp>
        <p:nvSpPr>
          <p:cNvPr id="58" name="TextBox 57">
            <a:extLst>
              <a:ext uri="{FF2B5EF4-FFF2-40B4-BE49-F238E27FC236}">
                <a16:creationId xmlns:a16="http://schemas.microsoft.com/office/drawing/2014/main" id="{AA054AD1-DBFF-A24B-8138-6415875EE198}"/>
              </a:ext>
            </a:extLst>
          </p:cNvPr>
          <p:cNvSpPr txBox="1"/>
          <p:nvPr/>
        </p:nvSpPr>
        <p:spPr>
          <a:xfrm>
            <a:off x="7004278" y="3038909"/>
            <a:ext cx="76816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800">
                <a:solidFill>
                  <a:schemeClr val="tx2"/>
                </a:solidFill>
              </a:rPr>
              <a:t>Read</a:t>
            </a:r>
          </a:p>
        </p:txBody>
      </p:sp>
      <p:sp>
        <p:nvSpPr>
          <p:cNvPr id="59" name="TextBox 58">
            <a:extLst>
              <a:ext uri="{FF2B5EF4-FFF2-40B4-BE49-F238E27FC236}">
                <a16:creationId xmlns:a16="http://schemas.microsoft.com/office/drawing/2014/main" id="{E0B7044F-78EC-F8E2-4A81-1B236BDA2789}"/>
              </a:ext>
            </a:extLst>
          </p:cNvPr>
          <p:cNvSpPr txBox="1"/>
          <p:nvPr/>
        </p:nvSpPr>
        <p:spPr>
          <a:xfrm>
            <a:off x="6901910" y="993156"/>
            <a:ext cx="768169"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800"/>
              <a:t>Today</a:t>
            </a:r>
          </a:p>
        </p:txBody>
      </p:sp>
      <p:sp>
        <p:nvSpPr>
          <p:cNvPr id="65" name="Freeform 64">
            <a:extLst>
              <a:ext uri="{FF2B5EF4-FFF2-40B4-BE49-F238E27FC236}">
                <a16:creationId xmlns:a16="http://schemas.microsoft.com/office/drawing/2014/main" id="{F729EF1A-4E0C-8249-9C1B-71663B4CFC81}"/>
              </a:ext>
            </a:extLst>
          </p:cNvPr>
          <p:cNvSpPr/>
          <p:nvPr/>
        </p:nvSpPr>
        <p:spPr>
          <a:xfrm rot="10800000">
            <a:off x="5800009" y="5535904"/>
            <a:ext cx="2975154" cy="466444"/>
          </a:xfrm>
          <a:custGeom>
            <a:avLst/>
            <a:gdLst>
              <a:gd name="connsiteX0" fmla="*/ 2998897 w 2999611"/>
              <a:gd name="connsiteY0" fmla="*/ 445654 h 445654"/>
              <a:gd name="connsiteX1" fmla="*/ 0 w 2999611"/>
              <a:gd name="connsiteY1" fmla="*/ 445654 h 445654"/>
              <a:gd name="connsiteX2" fmla="*/ 0 w 2999611"/>
              <a:gd name="connsiteY2" fmla="*/ 230212 h 445654"/>
              <a:gd name="connsiteX3" fmla="*/ 714 w 2999611"/>
              <a:gd name="connsiteY3" fmla="*/ 230212 h 445654"/>
              <a:gd name="connsiteX4" fmla="*/ 714 w 2999611"/>
              <a:gd name="connsiteY4" fmla="*/ 190214 h 445654"/>
              <a:gd name="connsiteX5" fmla="*/ 190928 w 2999611"/>
              <a:gd name="connsiteY5" fmla="*/ 0 h 445654"/>
              <a:gd name="connsiteX6" fmla="*/ 2809397 w 2999611"/>
              <a:gd name="connsiteY6" fmla="*/ 0 h 445654"/>
              <a:gd name="connsiteX7" fmla="*/ 2999611 w 2999611"/>
              <a:gd name="connsiteY7" fmla="*/ 190214 h 445654"/>
              <a:gd name="connsiteX8" fmla="*/ 2999611 w 2999611"/>
              <a:gd name="connsiteY8" fmla="*/ 255439 h 445654"/>
              <a:gd name="connsiteX9" fmla="*/ 2998897 w 2999611"/>
              <a:gd name="connsiteY9" fmla="*/ 258976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9611" h="445654">
                <a:moveTo>
                  <a:pt x="2998897" y="445654"/>
                </a:moveTo>
                <a:lnTo>
                  <a:pt x="0" y="445654"/>
                </a:lnTo>
                <a:lnTo>
                  <a:pt x="0" y="230212"/>
                </a:lnTo>
                <a:lnTo>
                  <a:pt x="714" y="230212"/>
                </a:lnTo>
                <a:lnTo>
                  <a:pt x="714" y="190214"/>
                </a:lnTo>
                <a:cubicBezTo>
                  <a:pt x="714" y="85162"/>
                  <a:pt x="85876" y="0"/>
                  <a:pt x="190928" y="0"/>
                </a:cubicBezTo>
                <a:lnTo>
                  <a:pt x="2809397" y="0"/>
                </a:lnTo>
                <a:cubicBezTo>
                  <a:pt x="2914449" y="0"/>
                  <a:pt x="2999611" y="85162"/>
                  <a:pt x="2999611" y="190214"/>
                </a:cubicBezTo>
                <a:lnTo>
                  <a:pt x="2999611" y="255439"/>
                </a:lnTo>
                <a:lnTo>
                  <a:pt x="2998897" y="258976"/>
                </a:lnTo>
                <a:close/>
              </a:path>
            </a:pathLst>
          </a:custGeom>
          <a:solidFill>
            <a:srgbClr val="EA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nvGrpSpPr>
          <p:cNvPr id="67" name="Group 66">
            <a:extLst>
              <a:ext uri="{FF2B5EF4-FFF2-40B4-BE49-F238E27FC236}">
                <a16:creationId xmlns:a16="http://schemas.microsoft.com/office/drawing/2014/main" id="{1EC06D9B-04B2-4386-2910-8E2D0BF4976A}"/>
              </a:ext>
            </a:extLst>
          </p:cNvPr>
          <p:cNvGrpSpPr/>
          <p:nvPr/>
        </p:nvGrpSpPr>
        <p:grpSpPr>
          <a:xfrm>
            <a:off x="5873930" y="5415502"/>
            <a:ext cx="189468" cy="45719"/>
            <a:chOff x="8317446" y="712353"/>
            <a:chExt cx="189468" cy="45719"/>
          </a:xfrm>
          <a:solidFill>
            <a:srgbClr val="EAEBEB"/>
          </a:solidFill>
        </p:grpSpPr>
        <p:sp>
          <p:nvSpPr>
            <p:cNvPr id="68" name="Oval 67">
              <a:extLst>
                <a:ext uri="{FF2B5EF4-FFF2-40B4-BE49-F238E27FC236}">
                  <a16:creationId xmlns:a16="http://schemas.microsoft.com/office/drawing/2014/main" id="{DF5EC2FA-41D3-1EAD-138D-B4163987A2AE}"/>
                </a:ext>
              </a:extLst>
            </p:cNvPr>
            <p:cNvSpPr/>
            <p:nvPr/>
          </p:nvSpPr>
          <p:spPr>
            <a:xfrm>
              <a:off x="8317446" y="712353"/>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69" name="Oval 68">
              <a:extLst>
                <a:ext uri="{FF2B5EF4-FFF2-40B4-BE49-F238E27FC236}">
                  <a16:creationId xmlns:a16="http://schemas.microsoft.com/office/drawing/2014/main" id="{E8B1306C-5D6E-9AD3-89EA-806B4BA6FEF7}"/>
                </a:ext>
              </a:extLst>
            </p:cNvPr>
            <p:cNvSpPr/>
            <p:nvPr/>
          </p:nvSpPr>
          <p:spPr>
            <a:xfrm>
              <a:off x="8389321" y="712353"/>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70" name="Oval 69">
              <a:extLst>
                <a:ext uri="{FF2B5EF4-FFF2-40B4-BE49-F238E27FC236}">
                  <a16:creationId xmlns:a16="http://schemas.microsoft.com/office/drawing/2014/main" id="{C7EA62F4-F804-C14A-3CC2-ACCD97FCC3DC}"/>
                </a:ext>
              </a:extLst>
            </p:cNvPr>
            <p:cNvSpPr/>
            <p:nvPr/>
          </p:nvSpPr>
          <p:spPr>
            <a:xfrm>
              <a:off x="8461195" y="712353"/>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sp>
        <p:nvSpPr>
          <p:cNvPr id="71" name="TextBox 70">
            <a:extLst>
              <a:ext uri="{FF2B5EF4-FFF2-40B4-BE49-F238E27FC236}">
                <a16:creationId xmlns:a16="http://schemas.microsoft.com/office/drawing/2014/main" id="{94ABD68F-45E5-ABB0-0C1C-1FCC6FC52839}"/>
              </a:ext>
            </a:extLst>
          </p:cNvPr>
          <p:cNvSpPr txBox="1"/>
          <p:nvPr/>
        </p:nvSpPr>
        <p:spPr>
          <a:xfrm>
            <a:off x="6046031" y="5637229"/>
            <a:ext cx="2351099" cy="24622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i="1">
                <a:solidFill>
                  <a:schemeClr val="tx2"/>
                </a:solidFill>
              </a:rPr>
              <a:t>Type your message</a:t>
            </a:r>
          </a:p>
        </p:txBody>
      </p:sp>
      <p:pic>
        <p:nvPicPr>
          <p:cNvPr id="73" name="Picture 72">
            <a:extLst>
              <a:ext uri="{FF2B5EF4-FFF2-40B4-BE49-F238E27FC236}">
                <a16:creationId xmlns:a16="http://schemas.microsoft.com/office/drawing/2014/main" id="{BA76AE7E-E786-7F74-8CF6-D82953D909C1}"/>
              </a:ext>
            </a:extLst>
          </p:cNvPr>
          <p:cNvPicPr>
            <a:picLocks noChangeAspect="1"/>
          </p:cNvPicPr>
          <p:nvPr/>
        </p:nvPicPr>
        <p:blipFill>
          <a:blip r:embed="rId3">
            <a:alphaModFix amt="50000"/>
          </a:blip>
          <a:stretch>
            <a:fillRect/>
          </a:stretch>
        </p:blipFill>
        <p:spPr>
          <a:xfrm>
            <a:off x="5905472" y="5684855"/>
            <a:ext cx="152400" cy="165100"/>
          </a:xfrm>
          <a:prstGeom prst="rect">
            <a:avLst/>
          </a:prstGeom>
        </p:spPr>
      </p:pic>
      <p:pic>
        <p:nvPicPr>
          <p:cNvPr id="75" name="Picture 74">
            <a:extLst>
              <a:ext uri="{FF2B5EF4-FFF2-40B4-BE49-F238E27FC236}">
                <a16:creationId xmlns:a16="http://schemas.microsoft.com/office/drawing/2014/main" id="{901F1B42-5A41-48A3-2E62-00806C26CB9D}"/>
              </a:ext>
            </a:extLst>
          </p:cNvPr>
          <p:cNvPicPr>
            <a:picLocks noChangeAspect="1"/>
          </p:cNvPicPr>
          <p:nvPr/>
        </p:nvPicPr>
        <p:blipFill>
          <a:blip r:embed="rId4">
            <a:alphaModFix amt="50000"/>
          </a:blip>
          <a:stretch>
            <a:fillRect/>
          </a:stretch>
        </p:blipFill>
        <p:spPr>
          <a:xfrm>
            <a:off x="8439546" y="5680289"/>
            <a:ext cx="190500" cy="190500"/>
          </a:xfrm>
          <a:prstGeom prst="rect">
            <a:avLst/>
          </a:prstGeom>
        </p:spPr>
      </p:pic>
      <p:grpSp>
        <p:nvGrpSpPr>
          <p:cNvPr id="80" name="Group 79">
            <a:extLst>
              <a:ext uri="{FF2B5EF4-FFF2-40B4-BE49-F238E27FC236}">
                <a16:creationId xmlns:a16="http://schemas.microsoft.com/office/drawing/2014/main" id="{84399280-8E99-AC14-1363-9AAE9CB532C5}"/>
              </a:ext>
            </a:extLst>
          </p:cNvPr>
          <p:cNvGrpSpPr/>
          <p:nvPr/>
        </p:nvGrpSpPr>
        <p:grpSpPr>
          <a:xfrm>
            <a:off x="4260112" y="4651105"/>
            <a:ext cx="2183218" cy="495494"/>
            <a:chOff x="3948224" y="4749901"/>
            <a:chExt cx="2183218" cy="495494"/>
          </a:xfrm>
        </p:grpSpPr>
        <p:sp>
          <p:nvSpPr>
            <p:cNvPr id="76" name="Rounded Rectangle 75">
              <a:extLst>
                <a:ext uri="{FF2B5EF4-FFF2-40B4-BE49-F238E27FC236}">
                  <a16:creationId xmlns:a16="http://schemas.microsoft.com/office/drawing/2014/main" id="{648EE7BA-CB06-7B3C-BF33-CD2BF4B08ED1}"/>
                </a:ext>
              </a:extLst>
            </p:cNvPr>
            <p:cNvSpPr/>
            <p:nvPr/>
          </p:nvSpPr>
          <p:spPr>
            <a:xfrm>
              <a:off x="3948224" y="4749901"/>
              <a:ext cx="2183218" cy="49549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pic>
          <p:nvPicPr>
            <p:cNvPr id="78" name="Picture 77" descr="A blue circle with a white and blue logo&#10;&#10;Description automatically generated">
              <a:extLst>
                <a:ext uri="{FF2B5EF4-FFF2-40B4-BE49-F238E27FC236}">
                  <a16:creationId xmlns:a16="http://schemas.microsoft.com/office/drawing/2014/main" id="{D6A15C7A-D780-0A32-B1B2-F4EB96B2C51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9856" y="4753709"/>
              <a:ext cx="491686" cy="491686"/>
            </a:xfrm>
            <a:prstGeom prst="rect">
              <a:avLst/>
            </a:prstGeom>
          </p:spPr>
        </p:pic>
        <p:sp>
          <p:nvSpPr>
            <p:cNvPr id="79" name="TextBox 78">
              <a:extLst>
                <a:ext uri="{FF2B5EF4-FFF2-40B4-BE49-F238E27FC236}">
                  <a16:creationId xmlns:a16="http://schemas.microsoft.com/office/drawing/2014/main" id="{5A85E5E4-E450-FC12-CC6E-0F71648142E4}"/>
                </a:ext>
              </a:extLst>
            </p:cNvPr>
            <p:cNvSpPr txBox="1"/>
            <p:nvPr/>
          </p:nvSpPr>
          <p:spPr>
            <a:xfrm>
              <a:off x="4572000" y="4827770"/>
              <a:ext cx="1373091" cy="33855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solidFill>
                    <a:schemeClr val="bg1"/>
                  </a:solidFill>
                </a:rPr>
                <a:t>Message Us</a:t>
              </a:r>
            </a:p>
          </p:txBody>
        </p:sp>
      </p:grpSp>
      <p:pic>
        <p:nvPicPr>
          <p:cNvPr id="5" name="Graphic 4">
            <a:extLst>
              <a:ext uri="{FF2B5EF4-FFF2-40B4-BE49-F238E27FC236}">
                <a16:creationId xmlns:a16="http://schemas.microsoft.com/office/drawing/2014/main" id="{D708932B-D3EC-DDE1-1BD5-D6CBCAB73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848" y="1884103"/>
            <a:ext cx="188049" cy="167991"/>
          </a:xfrm>
          <a:prstGeom prst="rect">
            <a:avLst/>
          </a:prstGeom>
        </p:spPr>
      </p:pic>
      <p:pic>
        <p:nvPicPr>
          <p:cNvPr id="6" name="Graphic 5">
            <a:extLst>
              <a:ext uri="{FF2B5EF4-FFF2-40B4-BE49-F238E27FC236}">
                <a16:creationId xmlns:a16="http://schemas.microsoft.com/office/drawing/2014/main" id="{91383B8C-BFA3-6054-468B-19429C1FC6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848" y="2449991"/>
            <a:ext cx="188049" cy="167991"/>
          </a:xfrm>
          <a:prstGeom prst="rect">
            <a:avLst/>
          </a:prstGeom>
        </p:spPr>
      </p:pic>
      <p:pic>
        <p:nvPicPr>
          <p:cNvPr id="7" name="Graphic 6">
            <a:extLst>
              <a:ext uri="{FF2B5EF4-FFF2-40B4-BE49-F238E27FC236}">
                <a16:creationId xmlns:a16="http://schemas.microsoft.com/office/drawing/2014/main" id="{40B42407-BEFF-A9DF-9C85-E958B187D8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848" y="2813311"/>
            <a:ext cx="188049" cy="167991"/>
          </a:xfrm>
          <a:prstGeom prst="rect">
            <a:avLst/>
          </a:prstGeom>
        </p:spPr>
      </p:pic>
      <p:pic>
        <p:nvPicPr>
          <p:cNvPr id="10" name="Graphic 9">
            <a:extLst>
              <a:ext uri="{FF2B5EF4-FFF2-40B4-BE49-F238E27FC236}">
                <a16:creationId xmlns:a16="http://schemas.microsoft.com/office/drawing/2014/main" id="{0411EF81-645E-BF48-8024-8F33196119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848" y="3179527"/>
            <a:ext cx="188049" cy="167991"/>
          </a:xfrm>
          <a:prstGeom prst="rect">
            <a:avLst/>
          </a:prstGeom>
        </p:spPr>
      </p:pic>
    </p:spTree>
    <p:extLst>
      <p:ext uri="{BB962C8B-B14F-4D97-AF65-F5344CB8AC3E}">
        <p14:creationId xmlns:p14="http://schemas.microsoft.com/office/powerpoint/2010/main" val="30547565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C54091-9FB3-5379-209B-C8D003881977}"/>
              </a:ext>
            </a:extLst>
          </p:cNvPr>
          <p:cNvSpPr/>
          <p:nvPr/>
        </p:nvSpPr>
        <p:spPr>
          <a:xfrm>
            <a:off x="5860111" y="0"/>
            <a:ext cx="328388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4" name="Text Placeholder 3">
            <a:extLst>
              <a:ext uri="{FF2B5EF4-FFF2-40B4-BE49-F238E27FC236}">
                <a16:creationId xmlns:a16="http://schemas.microsoft.com/office/drawing/2014/main" id="{5632EA73-156E-9B7A-444D-CEF2635F2ADD}"/>
              </a:ext>
            </a:extLst>
          </p:cNvPr>
          <p:cNvSpPr>
            <a:spLocks noGrp="1"/>
          </p:cNvSpPr>
          <p:nvPr>
            <p:ph type="body" sz="quarter" idx="13"/>
          </p:nvPr>
        </p:nvSpPr>
        <p:spPr>
          <a:xfrm>
            <a:off x="374905" y="1516518"/>
            <a:ext cx="4743747" cy="4064646"/>
          </a:xfrm>
        </p:spPr>
        <p:txBody>
          <a:bodyPr/>
          <a:lstStyle/>
          <a:p>
            <a:pPr marL="0" indent="0">
              <a:spcAft>
                <a:spcPts val="300"/>
              </a:spcAft>
              <a:buNone/>
            </a:pPr>
            <a:r>
              <a:rPr lang="en-US" sz="1600" dirty="0">
                <a:solidFill>
                  <a:schemeClr val="tx1"/>
                </a:solidFill>
                <a:effectLst/>
              </a:rPr>
              <a:t>With the UnitedHealthcare mobile app, you can stay on top of your benefits 24/7 anywhere you go.</a:t>
            </a:r>
            <a:endParaRPr lang="en-US" sz="1600" dirty="0">
              <a:solidFill>
                <a:schemeClr val="tx1"/>
              </a:solidFill>
            </a:endParaRPr>
          </a:p>
          <a:p>
            <a:pPr marL="0" indent="0">
              <a:spcBef>
                <a:spcPts val="900"/>
              </a:spcBef>
              <a:spcAft>
                <a:spcPts val="300"/>
              </a:spcAft>
              <a:buNone/>
            </a:pPr>
            <a:r>
              <a:rPr lang="en-US" sz="1600" b="1" dirty="0">
                <a:solidFill>
                  <a:schemeClr val="tx1"/>
                </a:solidFill>
                <a:effectLst/>
              </a:rPr>
              <a:t>Find care</a:t>
            </a:r>
          </a:p>
          <a:p>
            <a:pPr marL="365760" indent="0">
              <a:spcAft>
                <a:spcPts val="300"/>
              </a:spcAft>
              <a:buNone/>
            </a:pPr>
            <a:r>
              <a:rPr lang="en-US" dirty="0">
                <a:solidFill>
                  <a:schemeClr val="tx1"/>
                </a:solidFill>
                <a:effectLst/>
              </a:rPr>
              <a:t>Find network care options for providers, </a:t>
            </a:r>
            <a:br>
              <a:rPr lang="en-US" dirty="0">
                <a:solidFill>
                  <a:schemeClr val="tx1"/>
                </a:solidFill>
                <a:effectLst/>
              </a:rPr>
            </a:br>
            <a:r>
              <a:rPr lang="en-US" dirty="0">
                <a:solidFill>
                  <a:schemeClr val="tx1"/>
                </a:solidFill>
                <a:effectLst/>
              </a:rPr>
              <a:t>clinics and hospitals in your area</a:t>
            </a:r>
          </a:p>
          <a:p>
            <a:pPr marL="365760" indent="0">
              <a:spcAft>
                <a:spcPts val="300"/>
              </a:spcAft>
              <a:buNone/>
            </a:pPr>
            <a:r>
              <a:rPr lang="en-US" dirty="0">
                <a:solidFill>
                  <a:schemeClr val="tx1"/>
                </a:solidFill>
                <a:effectLst/>
              </a:rPr>
              <a:t>Talk to a provider 24/7 (Virtual Visits)</a:t>
            </a:r>
          </a:p>
          <a:p>
            <a:pPr marL="0" indent="0">
              <a:spcBef>
                <a:spcPts val="900"/>
              </a:spcBef>
              <a:spcAft>
                <a:spcPts val="300"/>
              </a:spcAft>
              <a:buNone/>
            </a:pPr>
            <a:r>
              <a:rPr lang="en-US" sz="1600" b="1" dirty="0">
                <a:solidFill>
                  <a:schemeClr val="tx1"/>
                </a:solidFill>
                <a:effectLst/>
              </a:rPr>
              <a:t>Manage your health plan details</a:t>
            </a:r>
          </a:p>
          <a:p>
            <a:pPr marL="365760" indent="0">
              <a:spcAft>
                <a:spcPts val="300"/>
              </a:spcAft>
              <a:buNone/>
            </a:pPr>
            <a:r>
              <a:rPr lang="en-US" dirty="0">
                <a:solidFill>
                  <a:schemeClr val="tx1"/>
                </a:solidFill>
                <a:effectLst/>
              </a:rPr>
              <a:t>Generate and share digital health plan ID cards</a:t>
            </a:r>
          </a:p>
          <a:p>
            <a:pPr marL="365760" indent="0">
              <a:spcAft>
                <a:spcPts val="300"/>
              </a:spcAft>
              <a:buNone/>
            </a:pPr>
            <a:r>
              <a:rPr lang="en-US" dirty="0">
                <a:solidFill>
                  <a:schemeClr val="tx1"/>
                </a:solidFill>
                <a:effectLst/>
              </a:rPr>
              <a:t>View claims and rewards</a:t>
            </a:r>
          </a:p>
          <a:p>
            <a:pPr marL="0" indent="0">
              <a:spcBef>
                <a:spcPts val="900"/>
              </a:spcBef>
              <a:spcAft>
                <a:spcPts val="300"/>
              </a:spcAft>
              <a:buNone/>
            </a:pPr>
            <a:r>
              <a:rPr lang="en-US" sz="1600" b="1" dirty="0">
                <a:solidFill>
                  <a:schemeClr val="tx1"/>
                </a:solidFill>
                <a:effectLst/>
              </a:rPr>
              <a:t>Stay on top of costs</a:t>
            </a:r>
          </a:p>
          <a:p>
            <a:pPr marL="365760" indent="0">
              <a:spcAft>
                <a:spcPts val="300"/>
              </a:spcAft>
              <a:buNone/>
            </a:pPr>
            <a:r>
              <a:rPr lang="en-US" dirty="0">
                <a:solidFill>
                  <a:schemeClr val="tx1"/>
                </a:solidFill>
                <a:effectLst/>
              </a:rPr>
              <a:t>View your copay, annual deductible and </a:t>
            </a:r>
            <a:br>
              <a:rPr lang="en-US" dirty="0">
                <a:solidFill>
                  <a:schemeClr val="tx1"/>
                </a:solidFill>
                <a:effectLst/>
              </a:rPr>
            </a:br>
            <a:r>
              <a:rPr lang="en-US" dirty="0">
                <a:solidFill>
                  <a:schemeClr val="tx1"/>
                </a:solidFill>
                <a:effectLst/>
              </a:rPr>
              <a:t>out-of-pocket expenses</a:t>
            </a:r>
          </a:p>
          <a:p>
            <a:pPr marL="0" indent="0">
              <a:spcBef>
                <a:spcPts val="900"/>
              </a:spcBef>
              <a:spcAft>
                <a:spcPts val="300"/>
              </a:spcAft>
              <a:buNone/>
            </a:pPr>
            <a:r>
              <a:rPr lang="en-US" sz="1600" b="1" dirty="0">
                <a:solidFill>
                  <a:schemeClr val="tx1"/>
                </a:solidFill>
                <a:effectLst/>
              </a:rPr>
              <a:t>Stay fit</a:t>
            </a:r>
          </a:p>
          <a:p>
            <a:pPr marL="365760" indent="0">
              <a:spcAft>
                <a:spcPts val="300"/>
              </a:spcAft>
              <a:buNone/>
            </a:pPr>
            <a:r>
              <a:rPr lang="en-US" dirty="0">
                <a:solidFill>
                  <a:schemeClr val="tx1"/>
                </a:solidFill>
                <a:effectLst/>
              </a:rPr>
              <a:t>Find a gym location</a:t>
            </a:r>
          </a:p>
        </p:txBody>
      </p:sp>
      <p:sp>
        <p:nvSpPr>
          <p:cNvPr id="5" name="Title 1">
            <a:extLst>
              <a:ext uri="{FF2B5EF4-FFF2-40B4-BE49-F238E27FC236}">
                <a16:creationId xmlns:a16="http://schemas.microsoft.com/office/drawing/2014/main" id="{CDB4367D-F76C-1F12-5F87-6068C8B29D4D}"/>
              </a:ext>
            </a:extLst>
          </p:cNvPr>
          <p:cNvSpPr txBox="1">
            <a:spLocks noGrp="1"/>
          </p:cNvSpPr>
          <p:nvPr>
            <p:ph type="title" idx="4294967295"/>
          </p:nvPr>
        </p:nvSpPr>
        <p:spPr>
          <a:xfrm>
            <a:off x="371801" y="347472"/>
            <a:ext cx="4488523" cy="1056387"/>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1"/>
                </a:solidFill>
                <a:effectLst/>
                <a:uLnTx/>
                <a:uFillTx/>
                <a:latin typeface="+mj-lt"/>
                <a:ea typeface="+mj-ea"/>
                <a:cs typeface="+mj-cs"/>
              </a:rPr>
              <a:t>UnitedHealthcare mobile app</a:t>
            </a:r>
          </a:p>
        </p:txBody>
      </p:sp>
      <p:sp>
        <p:nvSpPr>
          <p:cNvPr id="8" name="Text Placeholder 3">
            <a:extLst>
              <a:ext uri="{FF2B5EF4-FFF2-40B4-BE49-F238E27FC236}">
                <a16:creationId xmlns:a16="http://schemas.microsoft.com/office/drawing/2014/main" id="{B1C84675-D4B9-8EB8-2D27-2F83CB0F6B23}"/>
              </a:ext>
            </a:extLst>
          </p:cNvPr>
          <p:cNvSpPr txBox="1"/>
          <p:nvPr/>
        </p:nvSpPr>
        <p:spPr>
          <a:xfrm>
            <a:off x="373013" y="5693824"/>
            <a:ext cx="5146338" cy="480822"/>
          </a:xfrm>
          <a:prstGeom prst="rect">
            <a:avLst/>
          </a:prstGeom>
        </p:spPr>
        <p:txBody>
          <a:bodyPr vert="horz" lIns="91440" tIns="45720" rIns="91440" bIns="45720" rtlCol="0" anchor="b">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700">
                <a:solidFill>
                  <a:schemeClr val="tx2"/>
                </a:solidFill>
              </a:rPr>
              <a:t>Apple and the Apple logo are trademarks of Apple Inc. registered in the U.S. and other countries. </a:t>
            </a:r>
            <a:br>
              <a:rPr lang="en-US" sz="700">
                <a:solidFill>
                  <a:schemeClr val="tx2"/>
                </a:solidFill>
              </a:rPr>
            </a:br>
            <a:r>
              <a:rPr lang="en-US" sz="700">
                <a:solidFill>
                  <a:schemeClr val="tx2"/>
                </a:solidFill>
              </a:rPr>
              <a:t>App Store is a service mark of Apple Inc.. </a:t>
            </a:r>
            <a:br>
              <a:rPr lang="en-US" sz="700">
                <a:solidFill>
                  <a:schemeClr val="tx2"/>
                </a:solidFill>
              </a:rPr>
            </a:br>
            <a:r>
              <a:rPr lang="en-US" sz="700">
                <a:solidFill>
                  <a:schemeClr val="tx2"/>
                </a:solidFill>
              </a:rPr>
              <a:t>Google Play and the Google Play logo are trademarks of Google LLC.</a:t>
            </a:r>
          </a:p>
        </p:txBody>
      </p:sp>
      <p:pic>
        <p:nvPicPr>
          <p:cNvPr id="10" name="Picture 9">
            <a:extLst>
              <a:ext uri="{FF2B5EF4-FFF2-40B4-BE49-F238E27FC236}">
                <a16:creationId xmlns:a16="http://schemas.microsoft.com/office/drawing/2014/main" id="{C1F564DE-59C3-76BA-3301-5C80FEFA520E}"/>
              </a:ext>
            </a:extLst>
          </p:cNvPr>
          <p:cNvPicPr>
            <a:picLocks noChangeAspect="1"/>
          </p:cNvPicPr>
          <p:nvPr/>
        </p:nvPicPr>
        <p:blipFill>
          <a:blip r:embed="rId3"/>
          <a:stretch>
            <a:fillRect/>
          </a:stretch>
        </p:blipFill>
        <p:spPr>
          <a:xfrm>
            <a:off x="7211255" y="3986325"/>
            <a:ext cx="1284639" cy="428213"/>
          </a:xfrm>
          <a:prstGeom prst="rect">
            <a:avLst/>
          </a:prstGeom>
        </p:spPr>
      </p:pic>
      <p:pic>
        <p:nvPicPr>
          <p:cNvPr id="12" name="Picture 11">
            <a:extLst>
              <a:ext uri="{FF2B5EF4-FFF2-40B4-BE49-F238E27FC236}">
                <a16:creationId xmlns:a16="http://schemas.microsoft.com/office/drawing/2014/main" id="{761AD37E-A3B8-9A13-115A-9078B7B30B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11256" y="4505402"/>
            <a:ext cx="1284640" cy="377835"/>
          </a:xfrm>
          <a:prstGeom prst="rect">
            <a:avLst/>
          </a:prstGeom>
        </p:spPr>
      </p:pic>
      <p:sp>
        <p:nvSpPr>
          <p:cNvPr id="7" name="Slide Number Placeholder 101">
            <a:extLst>
              <a:ext uri="{FF2B5EF4-FFF2-40B4-BE49-F238E27FC236}">
                <a16:creationId xmlns:a16="http://schemas.microsoft.com/office/drawing/2014/main" id="{72962705-1242-AB03-F977-86710F15C800}"/>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47</a:t>
            </a:fld>
            <a:endParaRPr lang="en-US" sz="800"/>
          </a:p>
        </p:txBody>
      </p:sp>
      <p:pic>
        <p:nvPicPr>
          <p:cNvPr id="16" name="Graphic 15">
            <a:extLst>
              <a:ext uri="{FF2B5EF4-FFF2-40B4-BE49-F238E27FC236}">
                <a16:creationId xmlns:a16="http://schemas.microsoft.com/office/drawing/2014/main" id="{2A90ADD4-7034-A126-0564-2D27C4DC20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1673" y="3986325"/>
            <a:ext cx="1007335" cy="1007335"/>
          </a:xfrm>
          <a:prstGeom prst="rect">
            <a:avLst/>
          </a:prstGeom>
        </p:spPr>
      </p:pic>
      <p:sp>
        <p:nvSpPr>
          <p:cNvPr id="9" name="TextBox 8">
            <a:extLst>
              <a:ext uri="{FF2B5EF4-FFF2-40B4-BE49-F238E27FC236}">
                <a16:creationId xmlns:a16="http://schemas.microsoft.com/office/drawing/2014/main" id="{8BDCF3B0-ABA2-6229-DC58-D5E4EAE15C7E}"/>
              </a:ext>
            </a:extLst>
          </p:cNvPr>
          <p:cNvSpPr txBox="1"/>
          <p:nvPr/>
        </p:nvSpPr>
        <p:spPr>
          <a:xfrm>
            <a:off x="6118207" y="2735458"/>
            <a:ext cx="2655538" cy="107721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tx1"/>
                </a:solidFill>
              </a:rPr>
              <a:t>To download the app, scan the QR code with the camera on a smartphone or tablet</a:t>
            </a:r>
          </a:p>
        </p:txBody>
      </p:sp>
      <p:sp>
        <p:nvSpPr>
          <p:cNvPr id="14" name="Rectangle 13">
            <a:extLst>
              <a:ext uri="{FF2B5EF4-FFF2-40B4-BE49-F238E27FC236}">
                <a16:creationId xmlns:a16="http://schemas.microsoft.com/office/drawing/2014/main" id="{D6A57A51-679D-8B59-7AB4-F43367682C5D}"/>
              </a:ext>
            </a:extLst>
          </p:cNvPr>
          <p:cNvSpPr/>
          <p:nvPr/>
        </p:nvSpPr>
        <p:spPr>
          <a:xfrm>
            <a:off x="5852160" y="0"/>
            <a:ext cx="3291840" cy="2468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pic>
        <p:nvPicPr>
          <p:cNvPr id="13" name="Picture 12" descr="A hand holding a phone&#10;&#10;AI-generated content may be incorrect.">
            <a:extLst>
              <a:ext uri="{FF2B5EF4-FFF2-40B4-BE49-F238E27FC236}">
                <a16:creationId xmlns:a16="http://schemas.microsoft.com/office/drawing/2014/main" id="{6FFA4233-2C9B-3C3C-0BD0-83A6BF38111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13933" y="133232"/>
            <a:ext cx="1981961" cy="2335648"/>
          </a:xfrm>
          <a:prstGeom prst="rect">
            <a:avLst/>
          </a:prstGeom>
        </p:spPr>
      </p:pic>
      <p:pic>
        <p:nvPicPr>
          <p:cNvPr id="6" name="Graphic 5">
            <a:extLst>
              <a:ext uri="{FF2B5EF4-FFF2-40B4-BE49-F238E27FC236}">
                <a16:creationId xmlns:a16="http://schemas.microsoft.com/office/drawing/2014/main" id="{05B58ABD-B10C-9E27-E946-110796F260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105" y="2468880"/>
            <a:ext cx="188049" cy="167991"/>
          </a:xfrm>
          <a:prstGeom prst="rect">
            <a:avLst/>
          </a:prstGeom>
        </p:spPr>
      </p:pic>
      <p:pic>
        <p:nvPicPr>
          <p:cNvPr id="15" name="Graphic 14">
            <a:extLst>
              <a:ext uri="{FF2B5EF4-FFF2-40B4-BE49-F238E27FC236}">
                <a16:creationId xmlns:a16="http://schemas.microsoft.com/office/drawing/2014/main" id="{49153362-5EEC-99C6-D5ED-0A55BB8EF0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105" y="2916936"/>
            <a:ext cx="188049" cy="167991"/>
          </a:xfrm>
          <a:prstGeom prst="rect">
            <a:avLst/>
          </a:prstGeom>
        </p:spPr>
      </p:pic>
      <p:pic>
        <p:nvPicPr>
          <p:cNvPr id="17" name="Graphic 16">
            <a:extLst>
              <a:ext uri="{FF2B5EF4-FFF2-40B4-BE49-F238E27FC236}">
                <a16:creationId xmlns:a16="http://schemas.microsoft.com/office/drawing/2014/main" id="{48A5C43F-C365-3FB8-2D0B-0E99CDCF14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105" y="3557016"/>
            <a:ext cx="188049" cy="167991"/>
          </a:xfrm>
          <a:prstGeom prst="rect">
            <a:avLst/>
          </a:prstGeom>
        </p:spPr>
      </p:pic>
      <p:pic>
        <p:nvPicPr>
          <p:cNvPr id="18" name="Graphic 17">
            <a:extLst>
              <a:ext uri="{FF2B5EF4-FFF2-40B4-BE49-F238E27FC236}">
                <a16:creationId xmlns:a16="http://schemas.microsoft.com/office/drawing/2014/main" id="{B01ED23B-657C-AAFB-B00A-0475433A6B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105" y="3822192"/>
            <a:ext cx="188049" cy="167991"/>
          </a:xfrm>
          <a:prstGeom prst="rect">
            <a:avLst/>
          </a:prstGeom>
        </p:spPr>
      </p:pic>
      <p:pic>
        <p:nvPicPr>
          <p:cNvPr id="19" name="Graphic 18">
            <a:extLst>
              <a:ext uri="{FF2B5EF4-FFF2-40B4-BE49-F238E27FC236}">
                <a16:creationId xmlns:a16="http://schemas.microsoft.com/office/drawing/2014/main" id="{FDFBD376-84BA-7847-265F-6F48E57BB7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105" y="4480560"/>
            <a:ext cx="188049" cy="167991"/>
          </a:xfrm>
          <a:prstGeom prst="rect">
            <a:avLst/>
          </a:prstGeom>
        </p:spPr>
      </p:pic>
      <p:pic>
        <p:nvPicPr>
          <p:cNvPr id="20" name="Graphic 19">
            <a:extLst>
              <a:ext uri="{FF2B5EF4-FFF2-40B4-BE49-F238E27FC236}">
                <a16:creationId xmlns:a16="http://schemas.microsoft.com/office/drawing/2014/main" id="{47632F65-8B3F-AAB5-A547-A9D2CB3719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105" y="5285232"/>
            <a:ext cx="188049" cy="167991"/>
          </a:xfrm>
          <a:prstGeom prst="rect">
            <a:avLst/>
          </a:prstGeom>
        </p:spPr>
      </p:pic>
    </p:spTree>
    <p:extLst>
      <p:ext uri="{BB962C8B-B14F-4D97-AF65-F5344CB8AC3E}">
        <p14:creationId xmlns:p14="http://schemas.microsoft.com/office/powerpoint/2010/main" val="12541591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565B5-8300-9412-3A5D-0D17A334589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683FD51-3725-B8A3-D221-7419B367F63E}"/>
              </a:ext>
            </a:extLst>
          </p:cNvPr>
          <p:cNvSpPr txBox="1"/>
          <p:nvPr/>
        </p:nvSpPr>
        <p:spPr>
          <a:xfrm>
            <a:off x="371801" y="347472"/>
            <a:ext cx="8323312" cy="1056387"/>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UC Monthly Webinar &amp; Weekly Q&amp;A Sessions</a:t>
            </a:r>
          </a:p>
        </p:txBody>
      </p:sp>
      <p:sp>
        <p:nvSpPr>
          <p:cNvPr id="7" name="Slide Number Placeholder 101">
            <a:extLst>
              <a:ext uri="{FF2B5EF4-FFF2-40B4-BE49-F238E27FC236}">
                <a16:creationId xmlns:a16="http://schemas.microsoft.com/office/drawing/2014/main" id="{61A7DD8A-1E55-0CAE-6ABB-0D8A542176C3}"/>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48</a:t>
            </a:fld>
            <a:endParaRPr lang="en-US" sz="800"/>
          </a:p>
        </p:txBody>
      </p:sp>
      <p:sp>
        <p:nvSpPr>
          <p:cNvPr id="6" name="TextBox 5">
            <a:extLst>
              <a:ext uri="{FF2B5EF4-FFF2-40B4-BE49-F238E27FC236}">
                <a16:creationId xmlns:a16="http://schemas.microsoft.com/office/drawing/2014/main" id="{862480C1-72BC-E0A5-6180-655B7BCD8335}"/>
              </a:ext>
            </a:extLst>
          </p:cNvPr>
          <p:cNvSpPr txBox="1"/>
          <p:nvPr/>
        </p:nvSpPr>
        <p:spPr>
          <a:xfrm>
            <a:off x="300022" y="3505037"/>
            <a:ext cx="8543956" cy="1600438"/>
          </a:xfrm>
          <a:prstGeom prst="rect">
            <a:avLst/>
          </a:prstGeom>
          <a:noFill/>
        </p:spPr>
        <p:txBody>
          <a:bodyPr wrap="square" rtlCol="0">
            <a:spAutoFit/>
          </a:bodyPr>
          <a:lstStyle/>
          <a:p>
            <a:r>
              <a:rPr lang="en-US" sz="1400" b="1" dirty="0">
                <a:latin typeface="Arial" panose="020B0604020202020204" pitchFamily="34" charset="0"/>
                <a:ea typeface="Aptos" panose="020B0004020202020204" pitchFamily="34" charset="0"/>
                <a:cs typeface="Aptos" panose="020B0004020202020204" pitchFamily="34" charset="0"/>
              </a:rPr>
              <a:t>Rehired Retiree Webinar: </a:t>
            </a:r>
            <a:r>
              <a:rPr lang="en-US" sz="1400" b="1" u="sng" dirty="0">
                <a:solidFill>
                  <a:srgbClr val="467886"/>
                </a:solidFill>
                <a:latin typeface="Arial" panose="020B0604020202020204" pitchFamily="34" charset="0"/>
                <a:ea typeface="Aptos" panose="020B0004020202020204" pitchFamily="34" charset="0"/>
                <a:cs typeface="Aptos" panose="020B0004020202020204" pitchFamily="34" charset="0"/>
                <a:hlinkClick r:id="rId3"/>
              </a:rPr>
              <a:t>https://UCOP.zoom.us/j/92887245452?pwd=ItCbtAzKGJTSFnPY0V0tYELnEuWPmF.1&amp;from=addon</a:t>
            </a:r>
            <a:endParaRPr lang="en-US" sz="1400" b="1" dirty="0">
              <a:solidFill>
                <a:prstClr val="black"/>
              </a:solidFill>
              <a:latin typeface="Arial" panose="020B0604020202020204" pitchFamily="34" charset="0"/>
              <a:ea typeface="Aptos" panose="020B0004020202020204" pitchFamily="34" charset="0"/>
              <a:cs typeface="Aptos" panose="020B0004020202020204" pitchFamily="34" charset="0"/>
            </a:endParaRPr>
          </a:p>
          <a:p>
            <a:pPr marL="1243013" lvl="3" indent="-214313">
              <a:buFont typeface="Arial" panose="020B0604020202020204" pitchFamily="34" charset="0"/>
              <a:buChar char="•"/>
            </a:pPr>
            <a:r>
              <a:rPr lang="en-US" sz="1400" b="1" dirty="0">
                <a:solidFill>
                  <a:srgbClr val="FFFFFF"/>
                </a:solidFill>
                <a:latin typeface="Arial" panose="020B0604020202020204" pitchFamily="34" charset="0"/>
                <a:ea typeface="Aptos" panose="020B0004020202020204" pitchFamily="34" charset="0"/>
                <a:cs typeface="Aptos" panose="020B0004020202020204" pitchFamily="34" charset="0"/>
              </a:rPr>
              <a:t>Meeting ID: 928 8724 5452, Passcode: 09555</a:t>
            </a:r>
            <a:endParaRPr lang="en-US" sz="1400" b="1" dirty="0">
              <a:solidFill>
                <a:prstClr val="black"/>
              </a:solidFill>
              <a:latin typeface="Arial" panose="020B0604020202020204" pitchFamily="34" charset="0"/>
              <a:ea typeface="Aptos" panose="020B0004020202020204" pitchFamily="34" charset="0"/>
              <a:cs typeface="Aptos" panose="020B0004020202020204" pitchFamily="34" charset="0"/>
            </a:endParaRPr>
          </a:p>
          <a:p>
            <a:pPr marL="214313" indent="-214313">
              <a:buFont typeface="Arial" panose="020B0604020202020204" pitchFamily="34" charset="0"/>
              <a:buChar char="•"/>
            </a:pPr>
            <a:r>
              <a:rPr lang="en-US" sz="1400" b="1" dirty="0">
                <a:latin typeface="Arial" panose="020B0604020202020204" pitchFamily="34" charset="0"/>
                <a:ea typeface="Aptos" panose="020B0004020202020204" pitchFamily="34" charset="0"/>
                <a:cs typeface="Aptos" panose="020B0004020202020204" pitchFamily="34" charset="0"/>
              </a:rPr>
              <a:t>Hosted by Health &amp; Welfare</a:t>
            </a:r>
          </a:p>
          <a:p>
            <a:pPr marL="214313" indent="-214313">
              <a:buFont typeface="Arial" panose="020B0604020202020204" pitchFamily="34" charset="0"/>
              <a:buChar char="•"/>
            </a:pPr>
            <a:r>
              <a:rPr lang="en-US" sz="1400" b="1" dirty="0">
                <a:latin typeface="Arial" panose="020B0604020202020204" pitchFamily="34" charset="0"/>
                <a:ea typeface="Aptos" panose="020B0004020202020204" pitchFamily="34" charset="0"/>
                <a:cs typeface="Aptos" panose="020B0004020202020204" pitchFamily="34" charset="0"/>
              </a:rPr>
              <a:t>Second Friday of each month</a:t>
            </a:r>
          </a:p>
          <a:p>
            <a:pPr marL="214313" indent="-214313">
              <a:buFont typeface="Arial" panose="020B0604020202020204" pitchFamily="34" charset="0"/>
              <a:buChar char="•"/>
            </a:pPr>
            <a:r>
              <a:rPr lang="en-US" sz="1400" b="1" dirty="0">
                <a:latin typeface="Arial" panose="020B0604020202020204" pitchFamily="34" charset="0"/>
                <a:ea typeface="Aptos" panose="020B0004020202020204" pitchFamily="34" charset="0"/>
                <a:cs typeface="Aptos" panose="020B0004020202020204" pitchFamily="34" charset="0"/>
              </a:rPr>
              <a:t>10:00 AM – 11:30 AM</a:t>
            </a:r>
            <a:r>
              <a:rPr lang="en-US" sz="1400" dirty="0">
                <a:latin typeface="Arial" panose="020B0604020202020204" pitchFamily="34" charset="0"/>
                <a:ea typeface="Aptos" panose="020B0004020202020204" pitchFamily="34" charset="0"/>
                <a:cs typeface="Aptos" panose="020B0004020202020204" pitchFamily="34" charset="0"/>
              </a:rPr>
              <a:t> </a:t>
            </a:r>
            <a:r>
              <a:rPr lang="en-US" sz="1400" b="1" dirty="0">
                <a:latin typeface="Arial" panose="020B0604020202020204" pitchFamily="34" charset="0"/>
                <a:ea typeface="Aptos" panose="020B0004020202020204" pitchFamily="34" charset="0"/>
              </a:rPr>
              <a:t>PT</a:t>
            </a:r>
            <a:r>
              <a:rPr lang="en-US" sz="1400" b="1" dirty="0">
                <a:latin typeface="Arial" panose="020B0604020202020204" pitchFamily="34" charset="0"/>
                <a:ea typeface="Aptos" panose="020B0004020202020204" pitchFamily="34" charset="0"/>
                <a:cs typeface="Aptos" panose="020B0004020202020204" pitchFamily="34" charset="0"/>
              </a:rPr>
              <a:t>.</a:t>
            </a:r>
            <a:r>
              <a:rPr lang="en-US" sz="1400" dirty="0">
                <a:latin typeface="Arial" panose="020B0604020202020204" pitchFamily="34" charset="0"/>
                <a:ea typeface="Aptos" panose="020B0004020202020204" pitchFamily="34" charset="0"/>
                <a:cs typeface="Aptos" panose="020B0004020202020204" pitchFamily="34" charset="0"/>
              </a:rPr>
              <a:t>                        </a:t>
            </a:r>
            <a:endParaRPr lang="en-US" sz="1400" dirty="0">
              <a:latin typeface="Aptos" panose="020B0004020202020204" pitchFamily="34" charset="0"/>
              <a:ea typeface="Aptos" panose="020B0004020202020204" pitchFamily="34" charset="0"/>
              <a:cs typeface="Aptos" panose="020B0004020202020204" pitchFamily="34" charset="0"/>
            </a:endParaRPr>
          </a:p>
          <a:p>
            <a:r>
              <a:rPr lang="en-US" sz="1400" dirty="0">
                <a:latin typeface="Arial" panose="020B0604020202020204" pitchFamily="34" charset="0"/>
                <a:ea typeface="Aptos" panose="020B0004020202020204" pitchFamily="34" charset="0"/>
                <a:cs typeface="Aptos" panose="020B0004020202020204" pitchFamily="34" charset="0"/>
              </a:rPr>
              <a:t> </a:t>
            </a:r>
            <a:endParaRPr lang="en-US" sz="1400" dirty="0">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D99F1781-DAAB-148D-9703-769327673F22}"/>
              </a:ext>
            </a:extLst>
          </p:cNvPr>
          <p:cNvSpPr txBox="1"/>
          <p:nvPr/>
        </p:nvSpPr>
        <p:spPr>
          <a:xfrm>
            <a:off x="4572000" y="1866746"/>
            <a:ext cx="3903407" cy="954107"/>
          </a:xfrm>
          <a:prstGeom prst="rect">
            <a:avLst/>
          </a:prstGeom>
          <a:noFill/>
        </p:spPr>
        <p:txBody>
          <a:bodyPr wrap="square" rtlCol="0">
            <a:spAutoFit/>
          </a:bodyPr>
          <a:lstStyle/>
          <a:p>
            <a:r>
              <a:rPr lang="en-US" sz="1400" b="1" dirty="0">
                <a:solidFill>
                  <a:srgbClr val="002060"/>
                </a:solidFill>
                <a:latin typeface="Arial"/>
                <a:cs typeface="Arial"/>
              </a:rPr>
              <a:t>Weekly:</a:t>
            </a:r>
            <a:r>
              <a:rPr lang="en-US" sz="1400" b="1" dirty="0">
                <a:solidFill>
                  <a:prstClr val="black"/>
                </a:solidFill>
                <a:latin typeface="Arial"/>
                <a:cs typeface="Arial"/>
              </a:rPr>
              <a:t> </a:t>
            </a:r>
            <a:r>
              <a:rPr lang="en-US" sz="1400" b="1" dirty="0">
                <a:solidFill>
                  <a:prstClr val="black"/>
                </a:solidFill>
                <a:latin typeface="Arial"/>
                <a:cs typeface="Arial"/>
                <a:hlinkClick r:id="rId4"/>
              </a:rPr>
              <a:t>https://bit.ly/RASCWeeklyMedicare</a:t>
            </a:r>
            <a:endParaRPr lang="en-US" sz="1400" b="1" dirty="0">
              <a:solidFill>
                <a:prstClr val="black"/>
              </a:solidFill>
              <a:latin typeface="Arial"/>
              <a:cs typeface="Arial"/>
            </a:endParaRPr>
          </a:p>
          <a:p>
            <a:endParaRPr lang="en-US" sz="1400" b="1" dirty="0">
              <a:solidFill>
                <a:prstClr val="black"/>
              </a:solidFill>
              <a:latin typeface="Arial"/>
              <a:cs typeface="Arial"/>
            </a:endParaRPr>
          </a:p>
          <a:p>
            <a:pPr marL="380990" indent="-380990" defTabSz="342900">
              <a:spcBef>
                <a:spcPct val="0"/>
              </a:spcBef>
              <a:buFont typeface="Arial" panose="020B0604020202020204" pitchFamily="34" charset="0"/>
              <a:buChar char="•"/>
            </a:pPr>
            <a:r>
              <a:rPr lang="en-US" sz="1400" b="1" dirty="0">
                <a:solidFill>
                  <a:srgbClr val="002060"/>
                </a:solidFill>
                <a:latin typeface="Arial" charset="0"/>
                <a:cs typeface="Arial" charset="0"/>
              </a:rPr>
              <a:t>Every Tuesday </a:t>
            </a:r>
          </a:p>
          <a:p>
            <a:pPr marL="380990" indent="-380990" defTabSz="342900">
              <a:spcBef>
                <a:spcPct val="0"/>
              </a:spcBef>
              <a:buFont typeface="Arial" panose="020B0604020202020204" pitchFamily="34" charset="0"/>
              <a:buChar char="•"/>
            </a:pPr>
            <a:r>
              <a:rPr lang="en-US" sz="1400" b="1" dirty="0">
                <a:solidFill>
                  <a:srgbClr val="002060"/>
                </a:solidFill>
                <a:latin typeface="Arial" charset="0"/>
                <a:cs typeface="Arial" charset="0"/>
              </a:rPr>
              <a:t>12:00 PM to 1:00 PM PT.</a:t>
            </a:r>
          </a:p>
        </p:txBody>
      </p:sp>
      <p:sp>
        <p:nvSpPr>
          <p:cNvPr id="11" name="Title 1">
            <a:extLst>
              <a:ext uri="{FF2B5EF4-FFF2-40B4-BE49-F238E27FC236}">
                <a16:creationId xmlns:a16="http://schemas.microsoft.com/office/drawing/2014/main" id="{3C999227-CF2E-AE1D-558B-19D5D0350813}"/>
              </a:ext>
            </a:extLst>
          </p:cNvPr>
          <p:cNvSpPr txBox="1">
            <a:spLocks/>
          </p:cNvSpPr>
          <p:nvPr/>
        </p:nvSpPr>
        <p:spPr>
          <a:xfrm>
            <a:off x="444095" y="1690970"/>
            <a:ext cx="4089362" cy="1661993"/>
          </a:xfrm>
          <a:prstGeom prst="rect">
            <a:avLst/>
          </a:prstGeom>
          <a:noFill/>
        </p:spPr>
        <p:txBody>
          <a:bodyPr vert="horz" wrap="square" lIns="0" tIns="0" rIns="0" bIns="0" rtlCol="0" anchor="t" anchorCtr="0">
            <a:spAutoFit/>
          </a:bodyPr>
          <a:lstStyle>
            <a:lvl1pPr algn="l" defTabSz="342900" rtl="0" eaLnBrk="1" latinLnBrk="0" hangingPunct="1">
              <a:spcBef>
                <a:spcPct val="0"/>
              </a:spcBef>
              <a:buNone/>
              <a:defRPr sz="3200" b="1" i="0" kern="1200" baseline="0">
                <a:solidFill>
                  <a:schemeClr val="tx2"/>
                </a:solidFill>
                <a:latin typeface="Arial" charset="0"/>
                <a:ea typeface="Arial" charset="0"/>
                <a:cs typeface="Arial" charset="0"/>
              </a:defRPr>
            </a:lvl1pPr>
          </a:lstStyle>
          <a:p>
            <a:endParaRPr lang="en-US" sz="1400" dirty="0">
              <a:solidFill>
                <a:srgbClr val="002060"/>
              </a:solidFill>
              <a:latin typeface="Arial"/>
              <a:cs typeface="Arial"/>
            </a:endParaRPr>
          </a:p>
          <a:p>
            <a:r>
              <a:rPr lang="en-US" sz="1400" dirty="0">
                <a:solidFill>
                  <a:srgbClr val="002060"/>
                </a:solidFill>
                <a:latin typeface="Arial"/>
                <a:cs typeface="Arial"/>
              </a:rPr>
              <a:t>Monthly : </a:t>
            </a:r>
            <a:r>
              <a:rPr lang="en-US" sz="1400" dirty="0">
                <a:solidFill>
                  <a:srgbClr val="0070C0"/>
                </a:solidFill>
                <a:latin typeface="Arial"/>
                <a:cs typeface="Arial"/>
                <a:hlinkClick r:id="rId5">
                  <a:extLst>
                    <a:ext uri="{A12FA001-AC4F-418D-AE19-62706E023703}">
                      <ahyp:hlinkClr xmlns:ahyp="http://schemas.microsoft.com/office/drawing/2018/hyperlinkcolor" val="tx"/>
                    </a:ext>
                  </a:extLst>
                </a:hlinkClick>
              </a:rPr>
              <a:t>https://bit.ly/RASCMedicareMonthly</a:t>
            </a:r>
            <a:endParaRPr lang="en-US" sz="1400" dirty="0">
              <a:solidFill>
                <a:srgbClr val="0070C0"/>
              </a:solidFill>
            </a:endParaRPr>
          </a:p>
          <a:p>
            <a:endParaRPr lang="en-US" sz="1400" dirty="0">
              <a:solidFill>
                <a:srgbClr val="002060"/>
              </a:solidFill>
              <a:latin typeface="Arial"/>
              <a:cs typeface="Arial"/>
            </a:endParaRPr>
          </a:p>
          <a:p>
            <a:pPr marL="380990" indent="-380990">
              <a:buFont typeface="Arial" panose="020B0604020202020204" pitchFamily="34" charset="0"/>
              <a:buChar char="•"/>
            </a:pPr>
            <a:r>
              <a:rPr lang="en-US" sz="1400" dirty="0">
                <a:solidFill>
                  <a:srgbClr val="002060"/>
                </a:solidFill>
              </a:rPr>
              <a:t>Every 4th Thursday of the month</a:t>
            </a:r>
          </a:p>
          <a:p>
            <a:pPr marL="380990" indent="-380990">
              <a:buFont typeface="Arial" panose="020B0604020202020204" pitchFamily="34" charset="0"/>
              <a:buChar char="•"/>
            </a:pPr>
            <a:r>
              <a:rPr lang="en-US" sz="1400" dirty="0">
                <a:solidFill>
                  <a:srgbClr val="002060"/>
                </a:solidFill>
              </a:rPr>
              <a:t> 10:00 AM to 11:30 AM </a:t>
            </a:r>
            <a:r>
              <a:rPr lang="en-US" sz="1400" dirty="0">
                <a:solidFill>
                  <a:srgbClr val="002060"/>
                </a:solidFill>
                <a:effectLst/>
                <a:latin typeface="Arial" panose="020B0604020202020204" pitchFamily="34" charset="0"/>
                <a:ea typeface="Aptos" panose="020B0004020202020204" pitchFamily="34" charset="0"/>
              </a:rPr>
              <a:t>PT</a:t>
            </a:r>
            <a:r>
              <a:rPr lang="en-US" sz="1400" dirty="0">
                <a:solidFill>
                  <a:srgbClr val="002060"/>
                </a:solidFill>
              </a:rPr>
              <a:t>.</a:t>
            </a:r>
            <a:r>
              <a:rPr lang="en-US" sz="1400" dirty="0">
                <a:solidFill>
                  <a:srgbClr val="002060"/>
                </a:solidFill>
                <a:latin typeface="Arial"/>
                <a:cs typeface="Arial"/>
              </a:rPr>
              <a:t> </a:t>
            </a:r>
          </a:p>
          <a:p>
            <a:endParaRPr lang="en-US" sz="1400" dirty="0">
              <a:solidFill>
                <a:srgbClr val="002060"/>
              </a:solidFill>
              <a:cs typeface="Arial"/>
            </a:endParaRPr>
          </a:p>
          <a:p>
            <a:endParaRPr lang="en-US" sz="2400" b="0" dirty="0">
              <a:latin typeface="Arial"/>
              <a:cs typeface="Arial"/>
            </a:endParaRPr>
          </a:p>
        </p:txBody>
      </p:sp>
    </p:spTree>
    <p:extLst>
      <p:ext uri="{BB962C8B-B14F-4D97-AF65-F5344CB8AC3E}">
        <p14:creationId xmlns:p14="http://schemas.microsoft.com/office/powerpoint/2010/main" val="15822039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24BA-D3A3-6743-A50B-2630B971CE4E}"/>
              </a:ext>
            </a:extLst>
          </p:cNvPr>
          <p:cNvSpPr>
            <a:spLocks noGrp="1"/>
          </p:cNvSpPr>
          <p:nvPr>
            <p:ph type="title"/>
          </p:nvPr>
        </p:nvSpPr>
        <p:spPr>
          <a:xfrm>
            <a:off x="409615" y="66927"/>
            <a:ext cx="8609288" cy="731520"/>
          </a:xfrm>
        </p:spPr>
        <p:txBody>
          <a:bodyPr/>
          <a:lstStyle/>
          <a:p>
            <a:r>
              <a:rPr lang="en-US" sz="2800" dirty="0"/>
              <a:t>Important Resources for You</a:t>
            </a:r>
            <a:endParaRPr lang="en-US" dirty="0"/>
          </a:p>
        </p:txBody>
      </p:sp>
      <p:sp>
        <p:nvSpPr>
          <p:cNvPr id="3" name="Slide Number Placeholder 2">
            <a:extLst>
              <a:ext uri="{FF2B5EF4-FFF2-40B4-BE49-F238E27FC236}">
                <a16:creationId xmlns:a16="http://schemas.microsoft.com/office/drawing/2014/main" id="{8CFF002B-2591-384B-A30A-F1F57235144C}"/>
              </a:ext>
            </a:extLst>
          </p:cNvPr>
          <p:cNvSpPr>
            <a:spLocks noGrp="1"/>
          </p:cNvSpPr>
          <p:nvPr>
            <p:ph type="sldNum" sz="quarter" idx="12"/>
          </p:nvPr>
        </p:nvSpPr>
        <p:spPr/>
        <p:txBody>
          <a:bodyPr/>
          <a:lstStyle/>
          <a:p>
            <a:fld id="{90F9BDA0-AF0E-4BA8-B742-3B9C92A3E6FE}" type="slidenum">
              <a:rPr lang="en-US" smtClean="0"/>
              <a:t>49</a:t>
            </a:fld>
            <a:endParaRPr lang="en-US" dirty="0"/>
          </a:p>
        </p:txBody>
      </p:sp>
      <p:sp>
        <p:nvSpPr>
          <p:cNvPr id="13" name="Text Placeholder 5">
            <a:extLst>
              <a:ext uri="{FF2B5EF4-FFF2-40B4-BE49-F238E27FC236}">
                <a16:creationId xmlns:a16="http://schemas.microsoft.com/office/drawing/2014/main" id="{958B5E39-F7E0-9747-BF45-4E43EF9C742A}"/>
              </a:ext>
            </a:extLst>
          </p:cNvPr>
          <p:cNvSpPr txBox="1">
            <a:spLocks/>
          </p:cNvSpPr>
          <p:nvPr/>
        </p:nvSpPr>
        <p:spPr>
          <a:xfrm>
            <a:off x="374906" y="1078992"/>
            <a:ext cx="8324957" cy="4824465"/>
          </a:xfrm>
          <a:prstGeom prst="rect">
            <a:avLst/>
          </a:prstGeom>
        </p:spPr>
        <p:txBody>
          <a:bodyPr vert="horz" lIns="91440" tIns="45720" rIns="91440" bIns="45720" rtlCol="0">
            <a:noAutofit/>
          </a:bodyPr>
          <a:lstStyle>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Table 6">
            <a:extLst>
              <a:ext uri="{FF2B5EF4-FFF2-40B4-BE49-F238E27FC236}">
                <a16:creationId xmlns:a16="http://schemas.microsoft.com/office/drawing/2014/main" id="{6ED3EF05-8D5E-49E6-B757-1FDE0061C9AB}"/>
              </a:ext>
            </a:extLst>
          </p:cNvPr>
          <p:cNvGraphicFramePr>
            <a:graphicFrameLocks noGrp="1"/>
          </p:cNvGraphicFramePr>
          <p:nvPr/>
        </p:nvGraphicFramePr>
        <p:xfrm>
          <a:off x="724865" y="886037"/>
          <a:ext cx="7707593" cy="5017420"/>
        </p:xfrm>
        <a:graphic>
          <a:graphicData uri="http://schemas.openxmlformats.org/drawingml/2006/table">
            <a:tbl>
              <a:tblPr firstRow="1" bandRow="1">
                <a:tableStyleId>{5C22544A-7EE6-4342-B048-85BDC9FD1C3A}</a:tableStyleId>
              </a:tblPr>
              <a:tblGrid>
                <a:gridCol w="2166991">
                  <a:extLst>
                    <a:ext uri="{9D8B030D-6E8A-4147-A177-3AD203B41FA5}">
                      <a16:colId xmlns:a16="http://schemas.microsoft.com/office/drawing/2014/main" val="3223018329"/>
                    </a:ext>
                  </a:extLst>
                </a:gridCol>
                <a:gridCol w="2448589">
                  <a:extLst>
                    <a:ext uri="{9D8B030D-6E8A-4147-A177-3AD203B41FA5}">
                      <a16:colId xmlns:a16="http://schemas.microsoft.com/office/drawing/2014/main" val="2603171988"/>
                    </a:ext>
                  </a:extLst>
                </a:gridCol>
                <a:gridCol w="3092013">
                  <a:extLst>
                    <a:ext uri="{9D8B030D-6E8A-4147-A177-3AD203B41FA5}">
                      <a16:colId xmlns:a16="http://schemas.microsoft.com/office/drawing/2014/main" val="4069249516"/>
                    </a:ext>
                  </a:extLst>
                </a:gridCol>
              </a:tblGrid>
              <a:tr h="444520">
                <a:tc>
                  <a:txBody>
                    <a:bodyPr/>
                    <a:lstStyle/>
                    <a:p>
                      <a:pPr algn="l"/>
                      <a:r>
                        <a:rPr lang="en-US" sz="1800" dirty="0">
                          <a:solidFill>
                            <a:schemeClr val="bg1"/>
                          </a:solidFill>
                        </a:rPr>
                        <a:t>Resource</a:t>
                      </a:r>
                    </a:p>
                  </a:txBody>
                  <a:tcPr>
                    <a:solidFill>
                      <a:schemeClr val="tx1"/>
                    </a:solidFill>
                  </a:tcPr>
                </a:tc>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800" dirty="0">
                          <a:solidFill>
                            <a:schemeClr val="bg1"/>
                          </a:solidFill>
                        </a:rPr>
                        <a:t>What they can help with</a:t>
                      </a:r>
                    </a:p>
                  </a:txBody>
                  <a:tcPr>
                    <a:solidFill>
                      <a:schemeClr val="tx1"/>
                    </a:solidFill>
                  </a:tcPr>
                </a:tc>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Contact</a:t>
                      </a:r>
                    </a:p>
                  </a:txBody>
                  <a:tcPr>
                    <a:solidFill>
                      <a:schemeClr val="tx1"/>
                    </a:solidFill>
                  </a:tcPr>
                </a:tc>
                <a:extLst>
                  <a:ext uri="{0D108BD9-81ED-4DB2-BD59-A6C34878D82A}">
                    <a16:rowId xmlns:a16="http://schemas.microsoft.com/office/drawing/2014/main" val="774566072"/>
                  </a:ext>
                </a:extLst>
              </a:tr>
              <a:tr h="2059925">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UnitedHealthcare</a:t>
                      </a:r>
                      <a:r>
                        <a:rPr lang="en-US" sz="1400" b="1" baseline="0" dirty="0">
                          <a:solidFill>
                            <a:schemeClr val="tx1"/>
                          </a:solidFill>
                          <a:latin typeface="Arial" panose="020B0604020202020204" pitchFamily="34" charset="0"/>
                          <a:cs typeface="Arial" panose="020B0604020202020204" pitchFamily="34" charset="0"/>
                        </a:rPr>
                        <a:t> Customer Service</a:t>
                      </a:r>
                    </a:p>
                    <a:p>
                      <a:endParaRPr lang="en-US" sz="1400" dirty="0">
                        <a:solidFill>
                          <a:schemeClr val="tx1"/>
                        </a:solidFill>
                      </a:endParaRPr>
                    </a:p>
                  </a:txBody>
                  <a:tcPr>
                    <a:solidFill>
                      <a:srgbClr val="CCF2F7"/>
                    </a:solidFill>
                  </a:tcPr>
                </a:tc>
                <a:tc>
                  <a:txBody>
                    <a:bodyPr/>
                    <a:lstStyle/>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Plan questions</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Benefit</a:t>
                      </a:r>
                      <a:r>
                        <a:rPr lang="en-US" sz="1400" baseline="0" dirty="0">
                          <a:solidFill>
                            <a:schemeClr val="tx1"/>
                          </a:solidFill>
                          <a:latin typeface="Arial" panose="020B0604020202020204" pitchFamily="34" charset="0"/>
                          <a:cs typeface="Arial" panose="020B0604020202020204" pitchFamily="34" charset="0"/>
                        </a:rPr>
                        <a:t>s</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Doctor/provider look-up</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Pharmacy look-up</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Claims</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Wellness Programs</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Prior Authorizations</a:t>
                      </a:r>
                    </a:p>
                    <a:p>
                      <a:endParaRPr lang="en-US" sz="1400" dirty="0">
                        <a:solidFill>
                          <a:schemeClr val="tx1"/>
                        </a:solidFill>
                      </a:endParaRPr>
                    </a:p>
                  </a:txBody>
                  <a:tcPr>
                    <a:solidFill>
                      <a:srgbClr val="CCF2F7"/>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1-866-887-9533</a:t>
                      </a:r>
                      <a:r>
                        <a:rPr lang="en-US" sz="1400" baseline="0" dirty="0">
                          <a:solidFill>
                            <a:schemeClr val="tx1"/>
                          </a:solidFill>
                          <a:latin typeface="Arial" panose="020B0604020202020204" pitchFamily="34" charset="0"/>
                          <a:cs typeface="Arial" panose="020B0604020202020204" pitchFamily="34" charset="0"/>
                        </a:rPr>
                        <a:t>, TTY </a:t>
                      </a:r>
                      <a:r>
                        <a:rPr lang="en-US" sz="1400" b="1" baseline="0" dirty="0">
                          <a:solidFill>
                            <a:schemeClr val="tx1"/>
                          </a:solidFill>
                          <a:latin typeface="Arial" panose="020B0604020202020204" pitchFamily="34" charset="0"/>
                          <a:cs typeface="Arial" panose="020B0604020202020204" pitchFamily="34" charset="0"/>
                        </a:rPr>
                        <a:t>711</a:t>
                      </a:r>
                    </a:p>
                    <a:p>
                      <a:pPr marL="0" indent="0" algn="l">
                        <a:buFont typeface="Arial" panose="020B0604020202020204" pitchFamily="34" charset="0"/>
                        <a:buNone/>
                      </a:pPr>
                      <a:r>
                        <a:rPr lang="en-US" sz="1400" baseline="0" dirty="0">
                          <a:solidFill>
                            <a:schemeClr val="tx1"/>
                          </a:solidFill>
                          <a:latin typeface="Arial" panose="020B0604020202020204" pitchFamily="34" charset="0"/>
                          <a:cs typeface="Arial" panose="020B0604020202020204" pitchFamily="34" charset="0"/>
                        </a:rPr>
                        <a:t>8 a.m. – 8 p.m. local time,</a:t>
                      </a:r>
                    </a:p>
                    <a:p>
                      <a:pPr marL="0" indent="0" algn="l">
                        <a:buFont typeface="Arial" panose="020B0604020202020204" pitchFamily="34" charset="0"/>
                        <a:buNone/>
                      </a:pPr>
                      <a:r>
                        <a:rPr lang="en-US" sz="1400" baseline="0" dirty="0">
                          <a:solidFill>
                            <a:schemeClr val="tx1"/>
                          </a:solidFill>
                          <a:latin typeface="Arial" panose="020B0604020202020204" pitchFamily="34" charset="0"/>
                          <a:cs typeface="Arial" panose="020B0604020202020204" pitchFamily="34" charset="0"/>
                        </a:rPr>
                        <a:t>Monday – Friday</a:t>
                      </a:r>
                    </a:p>
                    <a:p>
                      <a:pPr marL="0" indent="0" algn="l">
                        <a:buFont typeface="Arial" panose="020B0604020202020204" pitchFamily="34" charset="0"/>
                        <a:buNone/>
                      </a:pPr>
                      <a:r>
                        <a:rPr lang="en-US" sz="1400" b="1" baseline="0" dirty="0">
                          <a:solidFill>
                            <a:schemeClr val="tx1"/>
                          </a:solidFill>
                          <a:latin typeface="Arial" panose="020B0604020202020204" pitchFamily="34" charset="0"/>
                          <a:cs typeface="Arial" panose="020B0604020202020204" pitchFamily="34" charset="0"/>
                        </a:rPr>
                        <a:t>retiree.uhc.com/UC</a:t>
                      </a:r>
                    </a:p>
                    <a:p>
                      <a:pPr marL="0" indent="0" algn="l">
                        <a:buFont typeface="Arial" panose="020B0604020202020204" pitchFamily="34" charset="0"/>
                        <a:buNone/>
                      </a:pPr>
                      <a:endParaRPr lang="en-US" sz="140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aseline="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endParaRPr>
                    </a:p>
                  </a:txBody>
                  <a:tcPr>
                    <a:solidFill>
                      <a:srgbClr val="CCF2F7"/>
                    </a:solidFill>
                  </a:tcPr>
                </a:tc>
                <a:extLst>
                  <a:ext uri="{0D108BD9-81ED-4DB2-BD59-A6C34878D82A}">
                    <a16:rowId xmlns:a16="http://schemas.microsoft.com/office/drawing/2014/main" val="54542898"/>
                  </a:ext>
                </a:extLst>
              </a:tr>
              <a:tr h="1568352">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UC Retirement Administration Service Center (RASC)</a:t>
                      </a:r>
                    </a:p>
                    <a:p>
                      <a:endParaRPr lang="en-US" sz="1400" dirty="0">
                        <a:solidFill>
                          <a:schemeClr val="tx1"/>
                        </a:solidFill>
                      </a:endParaRPr>
                    </a:p>
                  </a:txBody>
                  <a:tcPr>
                    <a:solidFill>
                      <a:srgbClr val="FFFFFF"/>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Ask about eligibility</a:t>
                      </a:r>
                    </a:p>
                    <a:p>
                      <a:pPr marL="285750" marR="0" indent="-285750">
                        <a:lnSpc>
                          <a:spcPct val="115000"/>
                        </a:lnSpc>
                        <a:spcBef>
                          <a:spcPts val="0"/>
                        </a:spcBef>
                        <a:spcAft>
                          <a:spcPts val="0"/>
                        </a:spcAft>
                        <a:buFont typeface="Arial" panose="020B0604020202020204" pitchFamily="34" charset="0"/>
                        <a:buChar char="•"/>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Make changes in coverage</a:t>
                      </a:r>
                    </a:p>
                    <a:p>
                      <a:endParaRPr lang="en-US" sz="1400" dirty="0">
                        <a:solidFill>
                          <a:schemeClr val="tx1"/>
                        </a:solidFill>
                      </a:endParaRPr>
                    </a:p>
                  </a:txBody>
                  <a:tcPr>
                    <a:solidFill>
                      <a:srgbClr val="FFFFFF"/>
                    </a:solidFill>
                  </a:tcPr>
                </a:tc>
                <a:tc>
                  <a:txBody>
                    <a:bodyPr/>
                    <a:lstStyle/>
                    <a:p>
                      <a:pPr marL="0" marR="0">
                        <a:lnSpc>
                          <a:spcPct val="115000"/>
                        </a:lnSpc>
                        <a:spcBef>
                          <a:spcPts val="0"/>
                        </a:spcBef>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retirementatyourservice.ucop.edu</a:t>
                      </a:r>
                    </a:p>
                    <a:p>
                      <a:pPr marL="0" marR="0">
                        <a:lnSpc>
                          <a:spcPct val="115000"/>
                        </a:lnSpc>
                        <a:spcBef>
                          <a:spcPts val="0"/>
                        </a:spcBef>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toll-free </a:t>
                      </a: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1-800-888-8267</a:t>
                      </a: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15000"/>
                        </a:lnSpc>
                        <a:spcBef>
                          <a:spcPts val="0"/>
                        </a:spcBef>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8:30 a.m. - 4:30 p.m. PT, </a:t>
                      </a:r>
                    </a:p>
                    <a:p>
                      <a:pPr marL="0" marR="0">
                        <a:lnSpc>
                          <a:spcPct val="115000"/>
                        </a:lnSpc>
                        <a:spcBef>
                          <a:spcPts val="0"/>
                        </a:spcBef>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Monday–Friday </a:t>
                      </a:r>
                    </a:p>
                    <a:p>
                      <a:endParaRPr lang="en-US" sz="1400" dirty="0">
                        <a:solidFill>
                          <a:schemeClr val="tx1"/>
                        </a:solidFill>
                      </a:endParaRPr>
                    </a:p>
                  </a:txBody>
                  <a:tcPr>
                    <a:solidFill>
                      <a:srgbClr val="FFFFFF"/>
                    </a:solidFill>
                  </a:tcPr>
                </a:tc>
                <a:extLst>
                  <a:ext uri="{0D108BD9-81ED-4DB2-BD59-A6C34878D82A}">
                    <a16:rowId xmlns:a16="http://schemas.microsoft.com/office/drawing/2014/main" val="2649315312"/>
                  </a:ext>
                </a:extLst>
              </a:tr>
              <a:tr h="749063">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Your Health Care Facilitator  </a:t>
                      </a:r>
                    </a:p>
                    <a:p>
                      <a:endParaRPr lang="en-US" sz="1400" dirty="0">
                        <a:solidFill>
                          <a:schemeClr val="tx1"/>
                        </a:solidFill>
                      </a:endParaRPr>
                    </a:p>
                  </a:txBody>
                  <a:tcPr>
                    <a:solidFill>
                      <a:srgbClr val="CCF2F7"/>
                    </a:solidFill>
                  </a:tcPr>
                </a:tc>
                <a:tc>
                  <a:txBody>
                    <a:bodyPr/>
                    <a:lstStyle/>
                    <a:p>
                      <a:pPr marL="285750" marR="0" lvl="0" indent="-285750" algn="l" defTabSz="6857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Learn about all your Medicare Plan options</a:t>
                      </a:r>
                    </a:p>
                    <a:p>
                      <a:endParaRPr lang="en-US" sz="1400" dirty="0">
                        <a:solidFill>
                          <a:schemeClr val="tx1"/>
                        </a:solidFill>
                      </a:endParaRPr>
                    </a:p>
                  </a:txBody>
                  <a:tcPr>
                    <a:solidFill>
                      <a:srgbClr val="CCF2F7"/>
                    </a:solidFill>
                  </a:tcPr>
                </a:tc>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Find the contact for your location at</a:t>
                      </a: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ucal.us/hcf</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400" dirty="0">
                        <a:solidFill>
                          <a:schemeClr val="tx1"/>
                        </a:solidFill>
                      </a:endParaRPr>
                    </a:p>
                  </a:txBody>
                  <a:tcPr>
                    <a:solidFill>
                      <a:srgbClr val="CCF2F7"/>
                    </a:solidFill>
                  </a:tcPr>
                </a:tc>
                <a:extLst>
                  <a:ext uri="{0D108BD9-81ED-4DB2-BD59-A6C34878D82A}">
                    <a16:rowId xmlns:a16="http://schemas.microsoft.com/office/drawing/2014/main" val="239211637"/>
                  </a:ext>
                </a:extLst>
              </a:tr>
            </a:tbl>
          </a:graphicData>
        </a:graphic>
      </p:graphicFrame>
    </p:spTree>
    <p:extLst>
      <p:ext uri="{BB962C8B-B14F-4D97-AF65-F5344CB8AC3E}">
        <p14:creationId xmlns:p14="http://schemas.microsoft.com/office/powerpoint/2010/main" val="224316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63A1-C2F7-23A5-34E7-BBC112784928}"/>
              </a:ext>
            </a:extLst>
          </p:cNvPr>
          <p:cNvSpPr>
            <a:spLocks noGrp="1"/>
          </p:cNvSpPr>
          <p:nvPr>
            <p:ph type="title"/>
          </p:nvPr>
        </p:nvSpPr>
        <p:spPr/>
        <p:txBody>
          <a:bodyPr/>
          <a:lstStyle/>
          <a:p>
            <a:r>
              <a:rPr lang="en-US"/>
              <a:t>Understanding your Medicare choices</a:t>
            </a:r>
          </a:p>
        </p:txBody>
      </p:sp>
      <p:sp>
        <p:nvSpPr>
          <p:cNvPr id="3" name="Slide Number Placeholder 2">
            <a:extLst>
              <a:ext uri="{FF2B5EF4-FFF2-40B4-BE49-F238E27FC236}">
                <a16:creationId xmlns:a16="http://schemas.microsoft.com/office/drawing/2014/main" id="{A78F78FC-22FB-5C9C-427A-FFD98CCB168D}"/>
              </a:ext>
            </a:extLst>
          </p:cNvPr>
          <p:cNvSpPr>
            <a:spLocks noGrp="1"/>
          </p:cNvSpPr>
          <p:nvPr>
            <p:ph type="sldNum" sz="quarter" idx="12"/>
          </p:nvPr>
        </p:nvSpPr>
        <p:spPr/>
        <p:txBody>
          <a:bodyPr/>
          <a:lstStyle/>
          <a:p>
            <a:fld id="{90F9BDA0-AF0E-4BA8-B742-3B9C92A3E6FE}" type="slidenum">
              <a:rPr lang="en-US" smtClean="0"/>
              <a:t>5</a:t>
            </a:fld>
            <a:endParaRPr lang="en-US"/>
          </a:p>
        </p:txBody>
      </p:sp>
      <p:sp>
        <p:nvSpPr>
          <p:cNvPr id="4" name="Text Placeholder 3">
            <a:extLst>
              <a:ext uri="{FF2B5EF4-FFF2-40B4-BE49-F238E27FC236}">
                <a16:creationId xmlns:a16="http://schemas.microsoft.com/office/drawing/2014/main" id="{FFBBF119-13EC-8E9C-3D6B-F4C794C60B04}"/>
              </a:ext>
            </a:extLst>
          </p:cNvPr>
          <p:cNvSpPr>
            <a:spLocks noGrp="1"/>
          </p:cNvSpPr>
          <p:nvPr>
            <p:ph type="body" sz="quarter" idx="13"/>
          </p:nvPr>
        </p:nvSpPr>
        <p:spPr>
          <a:xfrm>
            <a:off x="374904" y="1371600"/>
            <a:ext cx="2766329" cy="1134932"/>
          </a:xfrm>
        </p:spPr>
        <p:txBody>
          <a:bodyPr/>
          <a:lstStyle/>
          <a:p>
            <a:pPr marL="0" indent="0">
              <a:lnSpc>
                <a:spcPct val="100000"/>
              </a:lnSpc>
              <a:buNone/>
            </a:pPr>
            <a:r>
              <a:rPr lang="en-US" sz="2800" b="1">
                <a:latin typeface="Arial" panose="020B0604020202020204" pitchFamily="34" charset="0"/>
              </a:rPr>
              <a:t>Step 1</a:t>
            </a:r>
            <a:br>
              <a:rPr lang="en-US" sz="2800" b="1">
                <a:latin typeface="Arial" panose="020B0604020202020204" pitchFamily="34" charset="0"/>
              </a:rPr>
            </a:br>
            <a:br>
              <a:rPr lang="en-US" sz="1400" b="1">
                <a:latin typeface="Arial" panose="020B0604020202020204" pitchFamily="34" charset="0"/>
              </a:rPr>
            </a:br>
            <a:r>
              <a:rPr lang="en-US" sz="1600" b="1">
                <a:latin typeface="Arial" panose="020B0604020202020204" pitchFamily="34" charset="0"/>
              </a:rPr>
              <a:t>Enroll in </a:t>
            </a:r>
            <a:br>
              <a:rPr lang="en-US" sz="1600" b="1">
                <a:latin typeface="Arial" panose="020B0604020202020204" pitchFamily="34" charset="0"/>
              </a:rPr>
            </a:br>
            <a:r>
              <a:rPr lang="en-US" sz="1600" b="1">
                <a:latin typeface="Arial" panose="020B0604020202020204" pitchFamily="34" charset="0"/>
              </a:rPr>
              <a:t>Original Medicare</a:t>
            </a:r>
          </a:p>
          <a:p>
            <a:endParaRPr lang="en-US">
              <a:latin typeface="Arial" panose="020B0604020202020204" pitchFamily="34" charset="0"/>
            </a:endParaRPr>
          </a:p>
        </p:txBody>
      </p:sp>
      <p:graphicFrame>
        <p:nvGraphicFramePr>
          <p:cNvPr id="5" name="Table 9">
            <a:extLst>
              <a:ext uri="{FF2B5EF4-FFF2-40B4-BE49-F238E27FC236}">
                <a16:creationId xmlns:a16="http://schemas.microsoft.com/office/drawing/2014/main" id="{4E0C76F6-524C-0ED5-D3FA-C8C0C609A40D}"/>
              </a:ext>
            </a:extLst>
          </p:cNvPr>
          <p:cNvGraphicFramePr>
            <a:graphicFrameLocks noGrp="1"/>
          </p:cNvGraphicFramePr>
          <p:nvPr>
            <p:extLst>
              <p:ext uri="{D42A27DB-BD31-4B8C-83A1-F6EECF244321}">
                <p14:modId xmlns:p14="http://schemas.microsoft.com/office/powerpoint/2010/main" val="1173987022"/>
              </p:ext>
            </p:extLst>
          </p:nvPr>
        </p:nvGraphicFramePr>
        <p:xfrm>
          <a:off x="2674376" y="1495228"/>
          <a:ext cx="6012423" cy="2194560"/>
        </p:xfrm>
        <a:graphic>
          <a:graphicData uri="http://schemas.openxmlformats.org/drawingml/2006/table">
            <a:tbl>
              <a:tblPr firstRow="1" bandRow="1">
                <a:tableStyleId>{5C22544A-7EE6-4342-B048-85BDC9FD1C3A}</a:tableStyleId>
              </a:tblPr>
              <a:tblGrid>
                <a:gridCol w="807254">
                  <a:extLst>
                    <a:ext uri="{9D8B030D-6E8A-4147-A177-3AD203B41FA5}">
                      <a16:colId xmlns:a16="http://schemas.microsoft.com/office/drawing/2014/main" val="2547964617"/>
                    </a:ext>
                  </a:extLst>
                </a:gridCol>
                <a:gridCol w="5205169">
                  <a:extLst>
                    <a:ext uri="{9D8B030D-6E8A-4147-A177-3AD203B41FA5}">
                      <a16:colId xmlns:a16="http://schemas.microsoft.com/office/drawing/2014/main" val="1524228866"/>
                    </a:ext>
                  </a:extLst>
                </a:gridCol>
              </a:tblGrid>
              <a:tr h="524913">
                <a:tc gridSpan="2">
                  <a:txBody>
                    <a:bodyPr/>
                    <a:lstStyle/>
                    <a:p>
                      <a:pPr marL="0" marR="0" indent="0" algn="l" defTabSz="685750" rtl="0" eaLnBrk="1" fontAlgn="auto" latinLnBrk="0" hangingPunct="1">
                        <a:lnSpc>
                          <a:spcPct val="100000"/>
                        </a:lnSpc>
                        <a:spcBef>
                          <a:spcPct val="0"/>
                        </a:spcBef>
                        <a:spcAft>
                          <a:spcPct val="0"/>
                        </a:spcAft>
                        <a:buClrTx/>
                        <a:buSzTx/>
                        <a:buFontTx/>
                        <a:buNone/>
                        <a:defRPr/>
                      </a:pPr>
                      <a:r>
                        <a:rPr lang="en-US" sz="1200" b="1">
                          <a:solidFill>
                            <a:schemeClr val="tx1"/>
                          </a:solidFill>
                        </a:rPr>
                        <a:t>Original Medicare</a:t>
                      </a:r>
                      <a:endParaRPr lang="en-US" sz="1200" b="0">
                        <a:solidFill>
                          <a:schemeClr val="tx1"/>
                        </a:solidFill>
                      </a:endParaRPr>
                    </a:p>
                    <a:p>
                      <a:pPr marL="0" marR="0" indent="0" algn="l" defTabSz="685750" rtl="0" eaLnBrk="1" fontAlgn="auto" latinLnBrk="0" hangingPunct="1">
                        <a:lnSpc>
                          <a:spcPct val="100000"/>
                        </a:lnSpc>
                        <a:spcBef>
                          <a:spcPct val="0"/>
                        </a:spcBef>
                        <a:spcAft>
                          <a:spcPct val="0"/>
                        </a:spcAft>
                        <a:buClrTx/>
                        <a:buSzTx/>
                        <a:buFontTx/>
                        <a:buNone/>
                        <a:defRPr/>
                      </a:pPr>
                      <a:r>
                        <a:rPr lang="en-US" sz="1200" b="0">
                          <a:solidFill>
                            <a:schemeClr val="tx1"/>
                          </a:solidFill>
                        </a:rPr>
                        <a:t>Offered by the federal government</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822960">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b="1">
                          <a:latin typeface="Arial" panose="020B0604020202020204" pitchFamily="34" charset="0"/>
                        </a:rPr>
                        <a:t>Part A</a:t>
                      </a:r>
                    </a:p>
                    <a:p>
                      <a:pPr marL="0" indent="0">
                        <a:lnSpc>
                          <a:spcPct val="100000"/>
                        </a:lnSpc>
                        <a:buNone/>
                      </a:pPr>
                      <a:r>
                        <a:rPr lang="en-US" sz="1200">
                          <a:latin typeface="Arial" panose="020B0604020202020204" pitchFamily="34" charset="0"/>
                        </a:rPr>
                        <a:t>Helps pay for hospital stays and inpatient care</a:t>
                      </a:r>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r h="822960">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b="1">
                          <a:latin typeface="Arial" panose="020B0604020202020204" pitchFamily="34" charset="0"/>
                        </a:rPr>
                        <a:t>Part B</a:t>
                      </a:r>
                    </a:p>
                    <a:p>
                      <a:pPr marL="0" indent="0">
                        <a:lnSpc>
                          <a:spcPct val="100000"/>
                        </a:lnSpc>
                        <a:buNone/>
                      </a:pPr>
                      <a:r>
                        <a:rPr lang="en-US" sz="1200">
                          <a:latin typeface="Arial" panose="020B0604020202020204" pitchFamily="34" charset="0"/>
                        </a:rPr>
                        <a:t>Helps pay for provider visits and outpatient care </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8370158"/>
                  </a:ext>
                </a:extLst>
              </a:tr>
            </a:tbl>
          </a:graphicData>
        </a:graphic>
      </p:graphicFrame>
      <p:pic>
        <p:nvPicPr>
          <p:cNvPr id="6" name="Picture 5">
            <a:extLst>
              <a:ext uri="{FF2B5EF4-FFF2-40B4-BE49-F238E27FC236}">
                <a16:creationId xmlns:a16="http://schemas.microsoft.com/office/drawing/2014/main" id="{528F91E1-C3BF-FC9E-3951-600FA63A68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5013" y="2200867"/>
            <a:ext cx="548640" cy="548640"/>
          </a:xfrm>
          <a:prstGeom prst="rect">
            <a:avLst/>
          </a:prstGeom>
        </p:spPr>
      </p:pic>
      <p:pic>
        <p:nvPicPr>
          <p:cNvPr id="7" name="Picture 6">
            <a:extLst>
              <a:ext uri="{FF2B5EF4-FFF2-40B4-BE49-F238E27FC236}">
                <a16:creationId xmlns:a16="http://schemas.microsoft.com/office/drawing/2014/main" id="{08B59CEB-481B-2D90-E3EB-DB2AA2FB03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15013" y="3023196"/>
            <a:ext cx="548640" cy="548640"/>
          </a:xfrm>
          <a:prstGeom prst="rect">
            <a:avLst/>
          </a:prstGeom>
        </p:spPr>
      </p:pic>
      <p:sp>
        <p:nvSpPr>
          <p:cNvPr id="8" name="TextBox 7">
            <a:extLst>
              <a:ext uri="{FF2B5EF4-FFF2-40B4-BE49-F238E27FC236}">
                <a16:creationId xmlns:a16="http://schemas.microsoft.com/office/drawing/2014/main" id="{52CE3F27-DD0B-44C3-B6A2-0CDCB9EB2610}"/>
              </a:ext>
            </a:extLst>
          </p:cNvPr>
          <p:cNvSpPr txBox="1"/>
          <p:nvPr/>
        </p:nvSpPr>
        <p:spPr>
          <a:xfrm>
            <a:off x="374904" y="4102008"/>
            <a:ext cx="8311896" cy="58477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latin typeface="Arial" panose="020B0604020202020204" pitchFamily="34" charset="0"/>
                <a:cs typeface="Arial" panose="020B0604020202020204" pitchFamily="34" charset="0"/>
              </a:rPr>
              <a:t>After you enroll in Original Medicare (Parts A and B), you may choose to enroll in additional Medicare coverage</a:t>
            </a:r>
          </a:p>
        </p:txBody>
      </p:sp>
    </p:spTree>
    <p:extLst>
      <p:ext uri="{BB962C8B-B14F-4D97-AF65-F5344CB8AC3E}">
        <p14:creationId xmlns:p14="http://schemas.microsoft.com/office/powerpoint/2010/main" val="4621364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B525-9F2D-DD73-8C22-304F431CCC64}"/>
              </a:ext>
            </a:extLst>
          </p:cNvPr>
          <p:cNvSpPr>
            <a:spLocks noGrp="1"/>
          </p:cNvSpPr>
          <p:nvPr>
            <p:ph type="ctrTitle"/>
          </p:nvPr>
        </p:nvSpPr>
        <p:spPr>
          <a:xfrm>
            <a:off x="1408382" y="2781839"/>
            <a:ext cx="3105954" cy="1796889"/>
          </a:xfrm>
        </p:spPr>
        <p:txBody>
          <a:bodyPr/>
          <a:lstStyle/>
          <a:p>
            <a:pPr>
              <a:spcBef>
                <a:spcPts val="600"/>
              </a:spcBef>
              <a:spcAft>
                <a:spcPts val="600"/>
              </a:spcAft>
            </a:pPr>
            <a:r>
              <a:rPr lang="en-US"/>
              <a:t>Thank you</a:t>
            </a:r>
            <a:br>
              <a:rPr lang="en-US"/>
            </a:br>
            <a:r>
              <a:rPr lang="en-US" sz="1400">
                <a:latin typeface="Arial" panose="020B0604020202020204" pitchFamily="34" charset="0"/>
                <a:cs typeface="Arial" panose="020B0604020202020204" pitchFamily="34" charset="0"/>
              </a:rPr>
              <a:t>We look forward to welcoming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you to our Medicare family</a:t>
            </a:r>
          </a:p>
        </p:txBody>
      </p:sp>
      <p:pic>
        <p:nvPicPr>
          <p:cNvPr id="4" name="Picture 3" descr="A colorful hands with blue background&#10;&#10;AI-generated content may be incorrect.">
            <a:extLst>
              <a:ext uri="{FF2B5EF4-FFF2-40B4-BE49-F238E27FC236}">
                <a16:creationId xmlns:a16="http://schemas.microsoft.com/office/drawing/2014/main" id="{EA85697E-E6C9-3B52-178A-C275510DEA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2890" y="1425146"/>
            <a:ext cx="3532656" cy="5432853"/>
          </a:xfrm>
          <a:prstGeom prst="rect">
            <a:avLst/>
          </a:prstGeom>
        </p:spPr>
      </p:pic>
    </p:spTree>
    <p:extLst>
      <p:ext uri="{BB962C8B-B14F-4D97-AF65-F5344CB8AC3E}">
        <p14:creationId xmlns:p14="http://schemas.microsoft.com/office/powerpoint/2010/main" val="30717175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73A3F2D-C29F-982C-80D5-09B05AC9B122}"/>
              </a:ext>
            </a:extLst>
          </p:cNvPr>
          <p:cNvSpPr txBox="1"/>
          <p:nvPr/>
        </p:nvSpPr>
        <p:spPr>
          <a:xfrm>
            <a:off x="374903" y="457200"/>
            <a:ext cx="8410541" cy="5575852"/>
          </a:xfrm>
          <a:prstGeom prst="rect">
            <a:avLst/>
          </a:prstGeom>
        </p:spPr>
        <p:txBody>
          <a:bodyPr vert="horz" lIns="91440" tIns="45720" rIns="91440" bIns="45720" rtlCol="0" anchor="t">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Aft>
                <a:spcPct val="0"/>
              </a:spcAft>
              <a:buNone/>
            </a:pPr>
            <a:r>
              <a:rPr lang="en-US" sz="700" dirty="0">
                <a:solidFill>
                  <a:schemeClr val="tx2"/>
                </a:solidFill>
                <a:latin typeface="Arial" panose="020B0604020202020204" pitchFamily="34" charset="0"/>
              </a:rPr>
              <a:t>Benefits, features and/or devices vary by plan/area. Limitations, exclusions and/or network restrictions may apply.</a:t>
            </a:r>
          </a:p>
          <a:p>
            <a:pPr marL="0" indent="0">
              <a:lnSpc>
                <a:spcPct val="100000"/>
              </a:lnSpc>
              <a:spcAft>
                <a:spcPct val="0"/>
              </a:spcAft>
              <a:buFont typeface="Arial" panose="020B0604020202020204" pitchFamily="34" charset="0"/>
              <a:buNone/>
            </a:pPr>
            <a:r>
              <a:rPr lang="en-US" sz="700" b="1" dirty="0">
                <a:solidFill>
                  <a:schemeClr val="tx2"/>
                </a:solidFill>
                <a:latin typeface="Arial" panose="020B0604020202020204" pitchFamily="34" charset="0"/>
              </a:rPr>
              <a:t>Formularies and/or provider/pharmacy networks</a:t>
            </a:r>
            <a:br>
              <a:rPr lang="en-US" sz="700" b="1" dirty="0">
                <a:solidFill>
                  <a:schemeClr val="tx2"/>
                </a:solidFill>
                <a:latin typeface="Arial" panose="020B0604020202020204" pitchFamily="34" charset="0"/>
              </a:rPr>
            </a:br>
            <a:r>
              <a:rPr lang="en-US" sz="700" dirty="0">
                <a:solidFill>
                  <a:schemeClr val="tx2"/>
                </a:solidFill>
                <a:latin typeface="Arial" panose="020B0604020202020204" pitchFamily="34" charset="0"/>
              </a:rPr>
              <a:t>The formulary, pharmacy network, and/or provider network may change at any time. You will receive notice when necessary.</a:t>
            </a:r>
          </a:p>
          <a:p>
            <a:pPr marL="0" indent="0">
              <a:lnSpc>
                <a:spcPct val="100000"/>
              </a:lnSpc>
              <a:spcAft>
                <a:spcPct val="0"/>
              </a:spcAft>
              <a:buFont typeface="Arial" panose="020B0604020202020204" pitchFamily="34" charset="0"/>
              <a:buNone/>
            </a:pPr>
            <a:r>
              <a:rPr lang="en-US" sz="700" dirty="0">
                <a:solidFill>
                  <a:schemeClr val="tx2"/>
                </a:solidFill>
                <a:latin typeface="Arial" panose="020B0604020202020204" pitchFamily="34" charset="0"/>
              </a:rPr>
              <a:t>You must continue to pay your Medicare Part B premium, if not otherwise paid for under Medicaid or by another third party.</a:t>
            </a:r>
          </a:p>
          <a:p>
            <a:pPr marL="0" indent="0">
              <a:lnSpc>
                <a:spcPct val="100000"/>
              </a:lnSpc>
              <a:spcAft>
                <a:spcPct val="0"/>
              </a:spcAft>
              <a:buFont typeface="Arial" panose="020B0604020202020204" pitchFamily="34" charset="0"/>
              <a:buNone/>
            </a:pPr>
            <a:r>
              <a:rPr lang="en-US" sz="700" dirty="0">
                <a:solidFill>
                  <a:schemeClr val="tx2"/>
                </a:solidFill>
                <a:latin typeface="Arial" panose="020B0604020202020204" pitchFamily="34" charset="0"/>
              </a:rPr>
              <a:t>This document is available in alternative formats. </a:t>
            </a:r>
          </a:p>
          <a:p>
            <a:pPr marL="0" indent="0">
              <a:lnSpc>
                <a:spcPct val="100000"/>
              </a:lnSpc>
              <a:spcAft>
                <a:spcPct val="0"/>
              </a:spcAft>
              <a:buFont typeface="Arial" panose="020B0604020202020204" pitchFamily="34" charset="0"/>
              <a:buNone/>
            </a:pPr>
            <a:r>
              <a:rPr lang="en-US" sz="700" dirty="0">
                <a:solidFill>
                  <a:schemeClr val="tx2"/>
                </a:solidFill>
                <a:latin typeface="Arial" panose="020B0604020202020204" pitchFamily="34" charset="0"/>
              </a:rPr>
              <a:t>If you receive full or partial subsidy for your premium from a plan sponsor (former employer, union group or trust), the amount you owe may be different than what is listed in this document. For information about the actual premium you will pay, please contact your plan sponsor’s benefit administrator directly.</a:t>
            </a:r>
          </a:p>
          <a:p>
            <a:pPr marL="0" indent="0">
              <a:lnSpc>
                <a:spcPct val="100000"/>
              </a:lnSpc>
              <a:spcAft>
                <a:spcPct val="0"/>
              </a:spcAft>
              <a:buNone/>
            </a:pPr>
            <a:r>
              <a:rPr lang="en-US" sz="700" dirty="0">
                <a:solidFill>
                  <a:schemeClr val="tx2"/>
                </a:solidFill>
                <a:latin typeface="Arial" panose="020B0604020202020204" pitchFamily="34" charset="0"/>
              </a:rPr>
              <a:t>Members may use any pharmacy in the network but may not receive preferred retail pharmacy pricing. Copays apply after deductible.</a:t>
            </a:r>
          </a:p>
          <a:p>
            <a:pPr marL="0" indent="0">
              <a:lnSpc>
                <a:spcPct val="100000"/>
              </a:lnSpc>
              <a:spcAft>
                <a:spcPct val="0"/>
              </a:spcAft>
              <a:buNone/>
            </a:pPr>
            <a:r>
              <a:rPr lang="en-US" sz="1100" dirty="0">
                <a:solidFill>
                  <a:schemeClr val="tx2"/>
                </a:solidFill>
                <a:latin typeface="Arial" panose="020B0604020202020204" pitchFamily="34" charset="0"/>
              </a:rPr>
              <a:t>Other pharmacies are available in our network.</a:t>
            </a:r>
          </a:p>
          <a:p>
            <a:pPr marL="0" indent="0">
              <a:lnSpc>
                <a:spcPct val="100000"/>
              </a:lnSpc>
              <a:spcAft>
                <a:spcPct val="0"/>
              </a:spcAft>
              <a:buNone/>
            </a:pPr>
            <a:r>
              <a:rPr lang="en-US" sz="1100" dirty="0">
                <a:solidFill>
                  <a:schemeClr val="tx2"/>
                </a:solidFill>
                <a:latin typeface="Arial" panose="020B0604020202020204" pitchFamily="34" charset="0"/>
              </a:rPr>
              <a:t>Out-of-network/non-contracted providers are under no obligation to treat Plan members, except in emergency situations. Please call our customer service number or see your Evidence of Coverage for more information, including the cost-sharing that applies to out-of-network services.</a:t>
            </a:r>
          </a:p>
          <a:p>
            <a:pPr marL="0" indent="0">
              <a:lnSpc>
                <a:spcPct val="100000"/>
              </a:lnSpc>
              <a:spcAft>
                <a:spcPct val="0"/>
              </a:spcAft>
              <a:buFont typeface="Arial" panose="020B0604020202020204" pitchFamily="34" charset="0"/>
              <a:buNone/>
            </a:pPr>
            <a:r>
              <a:rPr lang="en-US" sz="1100" dirty="0">
                <a:solidFill>
                  <a:schemeClr val="tx2"/>
                </a:solidFill>
                <a:latin typeface="Arial" panose="020B0604020202020204" pitchFamily="34" charset="0"/>
              </a:rPr>
              <a:t>The company does not discriminate on the basis of race, color, national origin, sex, age or disability in health programs and activities. We provide free services to help you communicate with us such as letters in other languages, Braille, large print, audio, or you can ask for an interpreter. Please contact Customer Service at 1-866-887-9533, TTY: 711, 8 a.m.–8 p.m. local time, Monday-Friday, for additional information.</a:t>
            </a:r>
          </a:p>
          <a:p>
            <a:pPr marL="0" indent="0">
              <a:lnSpc>
                <a:spcPct val="100000"/>
              </a:lnSpc>
              <a:spcAft>
                <a:spcPct val="0"/>
              </a:spcAft>
              <a:buNone/>
            </a:pPr>
            <a:r>
              <a:rPr lang="en-US" sz="1100" dirty="0">
                <a:solidFill>
                  <a:schemeClr val="tx2"/>
                </a:solidFill>
                <a:latin typeface="Arial" panose="020B0604020202020204" pitchFamily="34" charset="0"/>
              </a:rPr>
              <a:t>Plans are insured through UnitedHealthcare Insurance Company or one of its affiliated companies, a Medicare Advantage organization with a Medicare contract and a Medicare-approved Part D sponsor. Enrollment in the plan depends on the plan’s contract renewal with Medicare. </a:t>
            </a:r>
            <a:endParaRPr lang="en-US" sz="700" dirty="0">
              <a:solidFill>
                <a:schemeClr val="tx2"/>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DA145A91-B4AF-87F8-6222-CA59A81BC3FB}"/>
              </a:ext>
            </a:extLst>
          </p:cNvPr>
          <p:cNvSpPr>
            <a:spLocks noGrp="1"/>
          </p:cNvSpPr>
          <p:nvPr>
            <p:ph type="sldNum" sz="quarter" idx="12"/>
          </p:nvPr>
        </p:nvSpPr>
        <p:spPr/>
        <p:txBody>
          <a:bodyPr/>
          <a:lstStyle/>
          <a:p>
            <a:fld id="{90F9BDA0-AF0E-4BA8-B742-3B9C92A3E6FE}" type="slidenum">
              <a:rPr lang="en-US" smtClean="0"/>
              <a:t>51</a:t>
            </a:fld>
            <a:endParaRPr lang="en-US"/>
          </a:p>
        </p:txBody>
      </p:sp>
      <p:sp>
        <p:nvSpPr>
          <p:cNvPr id="2" name="Title 1">
            <a:extLst>
              <a:ext uri="{FF2B5EF4-FFF2-40B4-BE49-F238E27FC236}">
                <a16:creationId xmlns:a16="http://schemas.microsoft.com/office/drawing/2014/main" id="{8FDACAF5-BFEC-C174-1822-42F687FE580E}"/>
              </a:ext>
            </a:extLst>
          </p:cNvPr>
          <p:cNvSpPr>
            <a:spLocks noGrp="1"/>
          </p:cNvSpPr>
          <p:nvPr>
            <p:ph type="title"/>
          </p:nvPr>
        </p:nvSpPr>
        <p:spPr>
          <a:xfrm>
            <a:off x="374906" y="-200056"/>
            <a:ext cx="1010549" cy="200056"/>
          </a:xfrm>
        </p:spPr>
        <p:txBody>
          <a:bodyPr vert="horz" lIns="91440" tIns="45720" rIns="91440" bIns="45720" rtlCol="0" anchor="b" anchorCtr="0">
            <a:noAutofit/>
          </a:bodyPr>
          <a:lstStyle/>
          <a:p>
            <a:r>
              <a:rPr lang="en-US" sz="800">
                <a:solidFill>
                  <a:schemeClr val="bg1"/>
                </a:solidFill>
              </a:rPr>
              <a:t>Disclaimers - MAPD</a:t>
            </a:r>
          </a:p>
        </p:txBody>
      </p:sp>
    </p:spTree>
    <p:extLst>
      <p:ext uri="{BB962C8B-B14F-4D97-AF65-F5344CB8AC3E}">
        <p14:creationId xmlns:p14="http://schemas.microsoft.com/office/powerpoint/2010/main" val="11267223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9B5A3-1A12-5101-F5E5-4489705DF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3F9A7-15A1-A687-5303-8DF0BE4F949E}"/>
              </a:ext>
            </a:extLst>
          </p:cNvPr>
          <p:cNvSpPr>
            <a:spLocks noGrp="1"/>
          </p:cNvSpPr>
          <p:nvPr>
            <p:ph type="title"/>
          </p:nvPr>
        </p:nvSpPr>
        <p:spPr/>
        <p:txBody>
          <a:bodyPr/>
          <a:lstStyle/>
          <a:p>
            <a:r>
              <a:rPr lang="en-US"/>
              <a:t>Understanding your Medicare choices</a:t>
            </a:r>
          </a:p>
        </p:txBody>
      </p:sp>
      <p:sp>
        <p:nvSpPr>
          <p:cNvPr id="3" name="Slide Number Placeholder 2">
            <a:extLst>
              <a:ext uri="{FF2B5EF4-FFF2-40B4-BE49-F238E27FC236}">
                <a16:creationId xmlns:a16="http://schemas.microsoft.com/office/drawing/2014/main" id="{19D4565D-0C17-E681-8351-46E05E4610ED}"/>
              </a:ext>
            </a:extLst>
          </p:cNvPr>
          <p:cNvSpPr>
            <a:spLocks noGrp="1"/>
          </p:cNvSpPr>
          <p:nvPr>
            <p:ph type="sldNum" sz="quarter" idx="12"/>
          </p:nvPr>
        </p:nvSpPr>
        <p:spPr/>
        <p:txBody>
          <a:bodyPr/>
          <a:lstStyle/>
          <a:p>
            <a:fld id="{90F9BDA0-AF0E-4BA8-B742-3B9C92A3E6FE}" type="slidenum">
              <a:rPr lang="en-US" smtClean="0"/>
              <a:t>6</a:t>
            </a:fld>
            <a:endParaRPr lang="en-US"/>
          </a:p>
        </p:txBody>
      </p:sp>
      <p:sp>
        <p:nvSpPr>
          <p:cNvPr id="4" name="Text Placeholder 3">
            <a:extLst>
              <a:ext uri="{FF2B5EF4-FFF2-40B4-BE49-F238E27FC236}">
                <a16:creationId xmlns:a16="http://schemas.microsoft.com/office/drawing/2014/main" id="{B101BBC6-FCB6-C2B2-DE73-453B6887935C}"/>
              </a:ext>
            </a:extLst>
          </p:cNvPr>
          <p:cNvSpPr>
            <a:spLocks noGrp="1"/>
          </p:cNvSpPr>
          <p:nvPr>
            <p:ph type="body" sz="quarter" idx="13"/>
          </p:nvPr>
        </p:nvSpPr>
        <p:spPr>
          <a:xfrm>
            <a:off x="374904" y="1371600"/>
            <a:ext cx="2163892" cy="1134932"/>
          </a:xfrm>
        </p:spPr>
        <p:txBody>
          <a:bodyPr/>
          <a:lstStyle/>
          <a:p>
            <a:pPr marL="0" indent="0">
              <a:lnSpc>
                <a:spcPct val="100000"/>
              </a:lnSpc>
              <a:buNone/>
            </a:pPr>
            <a:r>
              <a:rPr lang="en-US" sz="2800" b="1">
                <a:latin typeface="Arial" panose="020B0604020202020204" pitchFamily="34" charset="0"/>
              </a:rPr>
              <a:t>Step 2</a:t>
            </a:r>
            <a:br>
              <a:rPr lang="en-US" sz="2800" b="1">
                <a:latin typeface="Arial" panose="020B0604020202020204" pitchFamily="34" charset="0"/>
              </a:rPr>
            </a:br>
            <a:br>
              <a:rPr lang="en-US" sz="1400" b="1">
                <a:latin typeface="Arial" panose="020B0604020202020204" pitchFamily="34" charset="0"/>
              </a:rPr>
            </a:br>
            <a:r>
              <a:rPr lang="en-US" sz="1600" b="1">
                <a:latin typeface="Arial" panose="020B0604020202020204" pitchFamily="34" charset="0"/>
              </a:rPr>
              <a:t>Decide if you need more coverage</a:t>
            </a:r>
          </a:p>
        </p:txBody>
      </p:sp>
      <p:graphicFrame>
        <p:nvGraphicFramePr>
          <p:cNvPr id="10" name="Table 9">
            <a:extLst>
              <a:ext uri="{FF2B5EF4-FFF2-40B4-BE49-F238E27FC236}">
                <a16:creationId xmlns:a16="http://schemas.microsoft.com/office/drawing/2014/main" id="{EAE1FF9D-9972-F5D8-8151-5ED0EF7A14C4}"/>
              </a:ext>
            </a:extLst>
          </p:cNvPr>
          <p:cNvGraphicFramePr>
            <a:graphicFrameLocks noGrp="1"/>
          </p:cNvGraphicFramePr>
          <p:nvPr>
            <p:extLst>
              <p:ext uri="{D42A27DB-BD31-4B8C-83A1-F6EECF244321}">
                <p14:modId xmlns:p14="http://schemas.microsoft.com/office/powerpoint/2010/main" val="1166599914"/>
              </p:ext>
            </p:extLst>
          </p:nvPr>
        </p:nvGraphicFramePr>
        <p:xfrm>
          <a:off x="2525531" y="4054802"/>
          <a:ext cx="2680601" cy="1552603"/>
        </p:xfrm>
        <a:graphic>
          <a:graphicData uri="http://schemas.openxmlformats.org/drawingml/2006/table">
            <a:tbl>
              <a:tblPr firstRow="1" bandRow="1">
                <a:tableStyleId>{5C22544A-7EE6-4342-B048-85BDC9FD1C3A}</a:tableStyleId>
              </a:tblPr>
              <a:tblGrid>
                <a:gridCol w="730949">
                  <a:extLst>
                    <a:ext uri="{9D8B030D-6E8A-4147-A177-3AD203B41FA5}">
                      <a16:colId xmlns:a16="http://schemas.microsoft.com/office/drawing/2014/main" val="2547964617"/>
                    </a:ext>
                  </a:extLst>
                </a:gridCol>
                <a:gridCol w="1949652">
                  <a:extLst>
                    <a:ext uri="{9D8B030D-6E8A-4147-A177-3AD203B41FA5}">
                      <a16:colId xmlns:a16="http://schemas.microsoft.com/office/drawing/2014/main" val="1524228866"/>
                    </a:ext>
                  </a:extLst>
                </a:gridCol>
              </a:tblGrid>
              <a:tr h="524913">
                <a:tc gridSpan="2">
                  <a:txBody>
                    <a:bodyPr/>
                    <a:lstStyle/>
                    <a:p>
                      <a:r>
                        <a:rPr lang="en-US" sz="1200" b="1">
                          <a:solidFill>
                            <a:schemeClr val="tx1"/>
                          </a:solidFill>
                        </a:rPr>
                        <a:t>Medicare Part D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1003963">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a:latin typeface="Arial" panose="020B0604020202020204" pitchFamily="34" charset="0"/>
                        </a:rPr>
                        <a:t>Helps pay for </a:t>
                      </a:r>
                      <a:br>
                        <a:rPr lang="en-US" sz="1200">
                          <a:latin typeface="Arial" panose="020B0604020202020204" pitchFamily="34" charset="0"/>
                        </a:rPr>
                      </a:br>
                      <a:r>
                        <a:rPr lang="en-US" sz="1200">
                          <a:latin typeface="Arial" panose="020B0604020202020204" pitchFamily="34" charset="0"/>
                        </a:rPr>
                        <a:t>prescription drugs</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bl>
          </a:graphicData>
        </a:graphic>
      </p:graphicFrame>
      <p:pic>
        <p:nvPicPr>
          <p:cNvPr id="11" name="Picture 10">
            <a:extLst>
              <a:ext uri="{FF2B5EF4-FFF2-40B4-BE49-F238E27FC236}">
                <a16:creationId xmlns:a16="http://schemas.microsoft.com/office/drawing/2014/main" id="{59E0D276-F425-FD36-1D80-21A86618E8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8842" y="4847398"/>
            <a:ext cx="548642" cy="548642"/>
          </a:xfrm>
          <a:prstGeom prst="rect">
            <a:avLst/>
          </a:prstGeom>
        </p:spPr>
      </p:pic>
      <p:graphicFrame>
        <p:nvGraphicFramePr>
          <p:cNvPr id="12" name="Table 9">
            <a:extLst>
              <a:ext uri="{FF2B5EF4-FFF2-40B4-BE49-F238E27FC236}">
                <a16:creationId xmlns:a16="http://schemas.microsoft.com/office/drawing/2014/main" id="{838A7259-C4C7-5450-AAA2-5095B5ECE696}"/>
              </a:ext>
            </a:extLst>
          </p:cNvPr>
          <p:cNvGraphicFramePr>
            <a:graphicFrameLocks noGrp="1"/>
          </p:cNvGraphicFramePr>
          <p:nvPr>
            <p:extLst>
              <p:ext uri="{D42A27DB-BD31-4B8C-83A1-F6EECF244321}">
                <p14:modId xmlns:p14="http://schemas.microsoft.com/office/powerpoint/2010/main" val="637089899"/>
              </p:ext>
            </p:extLst>
          </p:nvPr>
        </p:nvGraphicFramePr>
        <p:xfrm>
          <a:off x="2525531" y="2089706"/>
          <a:ext cx="2684206" cy="1552603"/>
        </p:xfrm>
        <a:graphic>
          <a:graphicData uri="http://schemas.openxmlformats.org/drawingml/2006/table">
            <a:tbl>
              <a:tblPr firstRow="1" bandRow="1">
                <a:tableStyleId>{5C22544A-7EE6-4342-B048-85BDC9FD1C3A}</a:tableStyleId>
              </a:tblPr>
              <a:tblGrid>
                <a:gridCol w="734209">
                  <a:extLst>
                    <a:ext uri="{9D8B030D-6E8A-4147-A177-3AD203B41FA5}">
                      <a16:colId xmlns:a16="http://schemas.microsoft.com/office/drawing/2014/main" val="2547964617"/>
                    </a:ext>
                  </a:extLst>
                </a:gridCol>
                <a:gridCol w="1949997">
                  <a:extLst>
                    <a:ext uri="{9D8B030D-6E8A-4147-A177-3AD203B41FA5}">
                      <a16:colId xmlns:a16="http://schemas.microsoft.com/office/drawing/2014/main" val="1524228866"/>
                    </a:ext>
                  </a:extLst>
                </a:gridCol>
              </a:tblGrid>
              <a:tr h="524913">
                <a:tc gridSpan="2">
                  <a:txBody>
                    <a:bodyPr/>
                    <a:lstStyle/>
                    <a:p>
                      <a:r>
                        <a:rPr lang="en-US" sz="1200" b="1">
                          <a:solidFill>
                            <a:schemeClr val="tx1"/>
                          </a:solidFill>
                        </a:rPr>
                        <a:t>Medicare Supplement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1003963">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a:latin typeface="Arial" panose="020B0604020202020204" pitchFamily="34" charset="0"/>
                        </a:rPr>
                        <a:t>Helps pay for some or all of the out-of-pocket costs that come with Original Medicare</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bl>
          </a:graphicData>
        </a:graphic>
      </p:graphicFrame>
      <p:pic>
        <p:nvPicPr>
          <p:cNvPr id="13" name="Picture 12">
            <a:extLst>
              <a:ext uri="{FF2B5EF4-FFF2-40B4-BE49-F238E27FC236}">
                <a16:creationId xmlns:a16="http://schemas.microsoft.com/office/drawing/2014/main" id="{DBF1184F-9BF6-4D95-6188-810A143E9D8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39014" y="2797934"/>
            <a:ext cx="548640" cy="548640"/>
          </a:xfrm>
          <a:prstGeom prst="rect">
            <a:avLst/>
          </a:prstGeom>
        </p:spPr>
      </p:pic>
      <p:graphicFrame>
        <p:nvGraphicFramePr>
          <p:cNvPr id="14" name="Table 9">
            <a:extLst>
              <a:ext uri="{FF2B5EF4-FFF2-40B4-BE49-F238E27FC236}">
                <a16:creationId xmlns:a16="http://schemas.microsoft.com/office/drawing/2014/main" id="{03745F8A-53F2-9A51-11F6-C82D27CCDE7B}"/>
              </a:ext>
            </a:extLst>
          </p:cNvPr>
          <p:cNvGraphicFramePr>
            <a:graphicFrameLocks noGrp="1"/>
          </p:cNvGraphicFramePr>
          <p:nvPr>
            <p:extLst>
              <p:ext uri="{D42A27DB-BD31-4B8C-83A1-F6EECF244321}">
                <p14:modId xmlns:p14="http://schemas.microsoft.com/office/powerpoint/2010/main" val="850199544"/>
              </p:ext>
            </p:extLst>
          </p:nvPr>
        </p:nvGraphicFramePr>
        <p:xfrm>
          <a:off x="5492389" y="2089706"/>
          <a:ext cx="2940070" cy="3534346"/>
        </p:xfrm>
        <a:graphic>
          <a:graphicData uri="http://schemas.openxmlformats.org/drawingml/2006/table">
            <a:tbl>
              <a:tblPr firstRow="1" bandRow="1">
                <a:tableStyleId>{5C22544A-7EE6-4342-B048-85BDC9FD1C3A}</a:tableStyleId>
              </a:tblPr>
              <a:tblGrid>
                <a:gridCol w="801701">
                  <a:extLst>
                    <a:ext uri="{9D8B030D-6E8A-4147-A177-3AD203B41FA5}">
                      <a16:colId xmlns:a16="http://schemas.microsoft.com/office/drawing/2014/main" val="2547964617"/>
                    </a:ext>
                  </a:extLst>
                </a:gridCol>
                <a:gridCol w="2138369">
                  <a:extLst>
                    <a:ext uri="{9D8B030D-6E8A-4147-A177-3AD203B41FA5}">
                      <a16:colId xmlns:a16="http://schemas.microsoft.com/office/drawing/2014/main" val="1524228866"/>
                    </a:ext>
                  </a:extLst>
                </a:gridCol>
              </a:tblGrid>
              <a:tr h="524913">
                <a:tc gridSpan="2">
                  <a:txBody>
                    <a:bodyPr/>
                    <a:lstStyle/>
                    <a:p>
                      <a:r>
                        <a:rPr lang="en-US" sz="1200" b="1">
                          <a:solidFill>
                            <a:schemeClr val="tx1"/>
                          </a:solidFill>
                        </a:rPr>
                        <a:t>Medicare Advantage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1005840">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200" b="1">
                          <a:latin typeface="Arial" panose="020B0604020202020204" pitchFamily="34" charset="0"/>
                        </a:rPr>
                        <a:t>Part C</a:t>
                      </a:r>
                    </a:p>
                    <a:p>
                      <a:pPr marL="0" indent="0">
                        <a:lnSpc>
                          <a:spcPct val="100000"/>
                        </a:lnSpc>
                        <a:buNone/>
                      </a:pPr>
                      <a:r>
                        <a:rPr lang="en-US" sz="1200">
                          <a:latin typeface="Arial" panose="020B0604020202020204" pitchFamily="34" charset="0"/>
                        </a:rPr>
                        <a:t>Combines Part A (hospital insurance) and Part B (medical insurance) in 1 plan</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r h="914400">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200" b="1" dirty="0">
                          <a:latin typeface="Arial" panose="020B0604020202020204" pitchFamily="34" charset="0"/>
                        </a:rPr>
                        <a:t>Part D</a:t>
                      </a:r>
                    </a:p>
                    <a:p>
                      <a:pPr marL="0" indent="0">
                        <a:lnSpc>
                          <a:spcPct val="100000"/>
                        </a:lnSpc>
                        <a:buNone/>
                      </a:pPr>
                      <a:r>
                        <a:rPr lang="en-US" sz="1200" dirty="0">
                          <a:latin typeface="Arial" panose="020B0604020202020204" pitchFamily="34" charset="0"/>
                        </a:rPr>
                        <a:t>Usually includes prescription drug coverage</a:t>
                      </a:r>
                      <a:endParaRPr lang="en-US" sz="1200" dirty="0">
                        <a:solidFill>
                          <a:srgbClr val="FF40FF"/>
                        </a:solidFill>
                      </a:endParaRPr>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4271306"/>
                  </a:ext>
                </a:extLst>
              </a:tr>
              <a:tr h="1065466">
                <a:tc>
                  <a:txBody>
                    <a:bodyPr/>
                    <a:lstStyle/>
                    <a:p>
                      <a:pPr marL="0" indent="0">
                        <a:lnSpc>
                          <a:spcPct val="100000"/>
                        </a:lnSpc>
                        <a:buNone/>
                      </a:pPr>
                      <a:endParaRPr lang="en-US" sz="1200"/>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200" dirty="0">
                          <a:latin typeface="Arial" panose="020B0604020202020204" pitchFamily="34" charset="0"/>
                        </a:rPr>
                        <a:t>Provides additional benefits, services and programs not provided by Original Medicare</a:t>
                      </a:r>
                      <a:endParaRPr lang="en-US" sz="1200" dirty="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753690"/>
                  </a:ext>
                </a:extLst>
              </a:tr>
            </a:tbl>
          </a:graphicData>
        </a:graphic>
      </p:graphicFrame>
      <p:pic>
        <p:nvPicPr>
          <p:cNvPr id="15" name="Picture 14">
            <a:extLst>
              <a:ext uri="{FF2B5EF4-FFF2-40B4-BE49-F238E27FC236}">
                <a16:creationId xmlns:a16="http://schemas.microsoft.com/office/drawing/2014/main" id="{F30B91E4-6B7F-D929-EDE1-C6B8C8A857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94361" y="2711457"/>
            <a:ext cx="548641" cy="548641"/>
          </a:xfrm>
          <a:prstGeom prst="rect">
            <a:avLst/>
          </a:prstGeom>
        </p:spPr>
      </p:pic>
      <p:pic>
        <p:nvPicPr>
          <p:cNvPr id="16" name="Picture 15">
            <a:extLst>
              <a:ext uri="{FF2B5EF4-FFF2-40B4-BE49-F238E27FC236}">
                <a16:creationId xmlns:a16="http://schemas.microsoft.com/office/drawing/2014/main" id="{C50D0AE4-84B7-8246-570A-5F555E9150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4360" y="3781346"/>
            <a:ext cx="548641" cy="548641"/>
          </a:xfrm>
          <a:prstGeom prst="rect">
            <a:avLst/>
          </a:prstGeom>
        </p:spPr>
      </p:pic>
      <p:pic>
        <p:nvPicPr>
          <p:cNvPr id="17" name="Picture 16">
            <a:extLst>
              <a:ext uri="{FF2B5EF4-FFF2-40B4-BE49-F238E27FC236}">
                <a16:creationId xmlns:a16="http://schemas.microsoft.com/office/drawing/2014/main" id="{D4D65A25-54D6-F4BE-BCCA-CF9D653810A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94362" y="4677418"/>
            <a:ext cx="548640" cy="548640"/>
          </a:xfrm>
          <a:prstGeom prst="rect">
            <a:avLst/>
          </a:prstGeom>
        </p:spPr>
      </p:pic>
      <p:sp>
        <p:nvSpPr>
          <p:cNvPr id="18" name="TextBox 17">
            <a:extLst>
              <a:ext uri="{FF2B5EF4-FFF2-40B4-BE49-F238E27FC236}">
                <a16:creationId xmlns:a16="http://schemas.microsoft.com/office/drawing/2014/main" id="{4FCA34CA-44FC-E614-C906-E48960EB06A3}"/>
              </a:ext>
            </a:extLst>
          </p:cNvPr>
          <p:cNvSpPr txBox="1"/>
          <p:nvPr/>
        </p:nvSpPr>
        <p:spPr>
          <a:xfrm>
            <a:off x="2429870" y="1412471"/>
            <a:ext cx="3131621"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1400" b="1"/>
              <a:t>Option 1: </a:t>
            </a:r>
            <a:r>
              <a:rPr lang="en-US" sz="1400"/>
              <a:t>Add 1 or both of the following to Original Medicare</a:t>
            </a:r>
          </a:p>
        </p:txBody>
      </p:sp>
      <p:sp>
        <p:nvSpPr>
          <p:cNvPr id="19" name="TextBox 18">
            <a:extLst>
              <a:ext uri="{FF2B5EF4-FFF2-40B4-BE49-F238E27FC236}">
                <a16:creationId xmlns:a16="http://schemas.microsoft.com/office/drawing/2014/main" id="{87FCB44F-057A-E55A-BD74-C9FC16AD07EB}"/>
              </a:ext>
            </a:extLst>
          </p:cNvPr>
          <p:cNvSpPr txBox="1"/>
          <p:nvPr/>
        </p:nvSpPr>
        <p:spPr>
          <a:xfrm>
            <a:off x="5412633" y="1412471"/>
            <a:ext cx="3481006"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t>Option 2: </a:t>
            </a:r>
            <a:r>
              <a:rPr lang="en-US" sz="1400"/>
              <a:t>Choose a Medicare Advantage (Part C) plan </a:t>
            </a:r>
            <a:r>
              <a:rPr lang="en-US"/>
              <a:t>[and a Part D plan]</a:t>
            </a:r>
            <a:endParaRPr lang="en-US" sz="1400"/>
          </a:p>
        </p:txBody>
      </p:sp>
    </p:spTree>
    <p:extLst>
      <p:ext uri="{BB962C8B-B14F-4D97-AF65-F5344CB8AC3E}">
        <p14:creationId xmlns:p14="http://schemas.microsoft.com/office/powerpoint/2010/main" val="11643242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63A8-F28F-6376-6B4A-71681250CC43}"/>
              </a:ext>
            </a:extLst>
          </p:cNvPr>
          <p:cNvSpPr>
            <a:spLocks noGrp="1"/>
          </p:cNvSpPr>
          <p:nvPr>
            <p:ph type="title"/>
          </p:nvPr>
        </p:nvSpPr>
        <p:spPr/>
        <p:txBody>
          <a:bodyPr/>
          <a:lstStyle/>
          <a:p>
            <a:r>
              <a:rPr lang="en-US" dirty="0"/>
              <a:t>Understanding Original Medicare rules</a:t>
            </a:r>
          </a:p>
        </p:txBody>
      </p:sp>
      <p:sp>
        <p:nvSpPr>
          <p:cNvPr id="4" name="Text Placeholder 3">
            <a:extLst>
              <a:ext uri="{FF2B5EF4-FFF2-40B4-BE49-F238E27FC236}">
                <a16:creationId xmlns:a16="http://schemas.microsoft.com/office/drawing/2014/main" id="{71AE9E6F-960C-7968-8387-740DC41119B2}"/>
              </a:ext>
            </a:extLst>
          </p:cNvPr>
          <p:cNvSpPr>
            <a:spLocks noGrp="1"/>
          </p:cNvSpPr>
          <p:nvPr>
            <p:ph type="body" sz="quarter" idx="13"/>
          </p:nvPr>
        </p:nvSpPr>
        <p:spPr>
          <a:xfrm>
            <a:off x="374904" y="1340270"/>
            <a:ext cx="4023360" cy="4485178"/>
          </a:xfrm>
        </p:spPr>
        <p:txBody>
          <a:bodyPr/>
          <a:lstStyle/>
          <a:p>
            <a:pPr marL="0" indent="0">
              <a:lnSpc>
                <a:spcPct val="100000"/>
              </a:lnSpc>
              <a:spcBef>
                <a:spcPts val="900"/>
              </a:spcBef>
              <a:buNone/>
            </a:pPr>
            <a:r>
              <a:rPr lang="en-US" sz="1600" b="1" dirty="0"/>
              <a:t>You must be entitled to Medicare Part A and/or enrolled in Medicare Part B </a:t>
            </a:r>
            <a:r>
              <a:rPr lang="en-US" sz="1600" dirty="0"/>
              <a:t>and continue to pay your Medicare Part B premium.</a:t>
            </a:r>
          </a:p>
          <a:p>
            <a:pPr marL="0" indent="0">
              <a:lnSpc>
                <a:spcPct val="100000"/>
              </a:lnSpc>
              <a:spcBef>
                <a:spcPts val="900"/>
              </a:spcBef>
              <a:buNone/>
            </a:pPr>
            <a:r>
              <a:rPr lang="en-US" sz="1600" b="1" dirty="0"/>
              <a:t>You can be in only 1 Medicare Advantage plan at a time. </a:t>
            </a:r>
            <a:r>
              <a:rPr lang="en-US" sz="1600" dirty="0"/>
              <a:t>Enrolling in another plan will automatically disenroll you from any other Medicare Advantage or prescription drug plan.</a:t>
            </a:r>
          </a:p>
          <a:p>
            <a:pPr marL="0" indent="0">
              <a:lnSpc>
                <a:spcPct val="100000"/>
              </a:lnSpc>
              <a:spcBef>
                <a:spcPts val="900"/>
              </a:spcBef>
              <a:buNone/>
            </a:pPr>
            <a:r>
              <a:rPr lang="en-US" sz="1600" b="1" dirty="0"/>
              <a:t>If you do not enroll </a:t>
            </a:r>
            <a:r>
              <a:rPr lang="en-US" sz="1600" dirty="0"/>
              <a:t>in a Medicare Part D prescription drug plan or a Medicare Advantage plan that includes prescription drug coverage, or you do not have other creditable prescription drug coverage, you may have to pay Medicare’s Late Enrollment Penalty.</a:t>
            </a:r>
          </a:p>
        </p:txBody>
      </p:sp>
      <p:sp>
        <p:nvSpPr>
          <p:cNvPr id="5" name="Text Placeholder 4">
            <a:extLst>
              <a:ext uri="{FF2B5EF4-FFF2-40B4-BE49-F238E27FC236}">
                <a16:creationId xmlns:a16="http://schemas.microsoft.com/office/drawing/2014/main" id="{8D100B11-2E40-46A9-D0D8-810B93E28BD6}"/>
              </a:ext>
            </a:extLst>
          </p:cNvPr>
          <p:cNvSpPr>
            <a:spLocks noGrp="1"/>
          </p:cNvSpPr>
          <p:nvPr>
            <p:ph type="body" sz="quarter" idx="14"/>
          </p:nvPr>
        </p:nvSpPr>
        <p:spPr>
          <a:xfrm>
            <a:off x="4663440" y="1340269"/>
            <a:ext cx="4023360" cy="3404241"/>
          </a:xfrm>
        </p:spPr>
        <p:txBody>
          <a:bodyPr/>
          <a:lstStyle/>
          <a:p>
            <a:pPr marL="0" indent="0">
              <a:lnSpc>
                <a:spcPct val="100000"/>
              </a:lnSpc>
              <a:spcBef>
                <a:spcPts val="900"/>
              </a:spcBef>
              <a:buNone/>
            </a:pPr>
            <a:r>
              <a:rPr lang="en-US" sz="1600" b="1" dirty="0"/>
              <a:t>You must inform us </a:t>
            </a:r>
            <a:r>
              <a:rPr lang="en-US" sz="1600" dirty="0"/>
              <a:t>of any current prescription drug coverage or future enrollment that includes prescription drug coverage.</a:t>
            </a:r>
          </a:p>
          <a:p>
            <a:pPr marL="0" indent="0">
              <a:lnSpc>
                <a:spcPct val="100000"/>
              </a:lnSpc>
              <a:spcBef>
                <a:spcPts val="900"/>
              </a:spcBef>
              <a:buNone/>
            </a:pPr>
            <a:r>
              <a:rPr lang="en-US" sz="1600" dirty="0"/>
              <a:t>When you are a member, </a:t>
            </a:r>
            <a:r>
              <a:rPr lang="en-US" sz="1600" b="1" dirty="0"/>
              <a:t>you are encouraged to read the plan’s</a:t>
            </a:r>
            <a:r>
              <a:rPr lang="en-US" sz="1600" dirty="0"/>
              <a:t> </a:t>
            </a:r>
            <a:r>
              <a:rPr lang="en-US" sz="1600" b="1" dirty="0"/>
              <a:t>Evidence of Coverage (EOC), </a:t>
            </a:r>
            <a:r>
              <a:rPr lang="en-US" sz="1600" dirty="0"/>
              <a:t>including appeals and grievance rights, which can be found at </a:t>
            </a:r>
            <a:r>
              <a:rPr lang="en-US" sz="1600" b="1" dirty="0"/>
              <a:t>retiree.uhc.com/UC</a:t>
            </a:r>
            <a:r>
              <a:rPr lang="en-US" sz="1600" dirty="0"/>
              <a:t>.</a:t>
            </a:r>
          </a:p>
          <a:p>
            <a:pPr marL="0" indent="0">
              <a:lnSpc>
                <a:spcPct val="100000"/>
              </a:lnSpc>
              <a:spcBef>
                <a:spcPts val="900"/>
              </a:spcBef>
              <a:buNone/>
            </a:pPr>
            <a:r>
              <a:rPr lang="en-US" sz="1600" b="1" dirty="0"/>
              <a:t>The</a:t>
            </a:r>
            <a:r>
              <a:rPr lang="en-US" sz="1600" dirty="0"/>
              <a:t> </a:t>
            </a:r>
            <a:r>
              <a:rPr lang="en-US" sz="1600" b="1" dirty="0"/>
              <a:t>EOC also covers specific plan benefits, </a:t>
            </a:r>
            <a:r>
              <a:rPr lang="en-US" sz="1600" dirty="0"/>
              <a:t>copays, exclusions, limitations and other terms.</a:t>
            </a:r>
          </a:p>
          <a:p>
            <a:pPr marL="0" indent="0">
              <a:lnSpc>
                <a:spcPct val="100000"/>
              </a:lnSpc>
              <a:spcBef>
                <a:spcPts val="900"/>
              </a:spcBef>
              <a:buNone/>
            </a:pPr>
            <a:r>
              <a:rPr lang="en-US" sz="900" dirty="0">
                <a:solidFill>
                  <a:srgbClr val="FF40FF"/>
                </a:solidFill>
              </a:rPr>
              <a:t> </a:t>
            </a:r>
            <a:r>
              <a:rPr lang="en-US" sz="1600" b="1" dirty="0"/>
              <a:t>Please review the full text </a:t>
            </a:r>
            <a:r>
              <a:rPr lang="en-US" sz="1600" dirty="0"/>
              <a:t>of the Statement of Understanding in your 2026 enrollment plan guide.</a:t>
            </a:r>
          </a:p>
        </p:txBody>
      </p:sp>
      <p:sp>
        <p:nvSpPr>
          <p:cNvPr id="7" name="Slide Number Placeholder 101">
            <a:extLst>
              <a:ext uri="{FF2B5EF4-FFF2-40B4-BE49-F238E27FC236}">
                <a16:creationId xmlns:a16="http://schemas.microsoft.com/office/drawing/2014/main" id="{597DBB3D-3CEA-EF53-DAC7-7BFCEBB4C7F3}"/>
              </a:ext>
            </a:extLst>
          </p:cNvPr>
          <p:cNvSpPr txBox="1"/>
          <p:nvPr/>
        </p:nvSpPr>
        <p:spPr>
          <a:xfrm>
            <a:off x="8432459" y="6268554"/>
            <a:ext cx="352985" cy="374396"/>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66DE20E4-D496-034F-914D-F7F15B93E95B}" type="slidenum">
              <a:rPr lang="en-US" sz="800" smtClean="0"/>
              <a:pPr algn="r"/>
              <a:t>7</a:t>
            </a:fld>
            <a:endParaRPr lang="en-US" sz="800"/>
          </a:p>
        </p:txBody>
      </p:sp>
    </p:spTree>
    <p:extLst>
      <p:ext uri="{BB962C8B-B14F-4D97-AF65-F5344CB8AC3E}">
        <p14:creationId xmlns:p14="http://schemas.microsoft.com/office/powerpoint/2010/main" val="16954180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ethoscope in the shape of a heart&#10;&#10;AI-generated content may be incorrect.">
            <a:extLst>
              <a:ext uri="{FF2B5EF4-FFF2-40B4-BE49-F238E27FC236}">
                <a16:creationId xmlns:a16="http://schemas.microsoft.com/office/drawing/2014/main" id="{FC26CE03-C5EC-89AC-AF61-19D11ADBBA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4195" y="1420490"/>
            <a:ext cx="3179805" cy="4017019"/>
          </a:xfrm>
          <a:prstGeom prst="rect">
            <a:avLst/>
          </a:prstGeom>
        </p:spPr>
      </p:pic>
      <p:sp>
        <p:nvSpPr>
          <p:cNvPr id="6" name="Title 1">
            <a:extLst>
              <a:ext uri="{FF2B5EF4-FFF2-40B4-BE49-F238E27FC236}">
                <a16:creationId xmlns:a16="http://schemas.microsoft.com/office/drawing/2014/main" id="{4072652E-8AD9-97EF-F7CB-2F2ECF0749C6}"/>
              </a:ext>
            </a:extLst>
          </p:cNvPr>
          <p:cNvSpPr txBox="1"/>
          <p:nvPr/>
        </p:nvSpPr>
        <p:spPr>
          <a:xfrm>
            <a:off x="1408381" y="2530555"/>
            <a:ext cx="4436895" cy="1796889"/>
          </a:xfrm>
          <a:prstGeom prst="rect">
            <a:avLst/>
          </a:prstGeom>
        </p:spPr>
        <p:txBody>
          <a:bodyPr vert="horz" lIns="91440" tIns="45720" rIns="91440" bIns="45720" rtlCol="0" anchor="ctr" anchorCtr="0">
            <a:noAutofit/>
          </a:bodyPr>
          <a:lstStyle>
            <a:defPPr>
              <a:defRPr lang="en-US"/>
            </a:defPPr>
            <a:lvl1pPr marL="0" algn="l" defTabSz="685750" rtl="0" eaLnBrk="1" latinLnBrk="0" hangingPunct="1">
              <a:lnSpc>
                <a:spcPct val="100000"/>
              </a:lnSpc>
              <a:spcBef>
                <a:spcPct val="0"/>
              </a:spcBef>
              <a:buNone/>
              <a:defRPr sz="3800" b="1" i="0" kern="1200" spc="0" baseline="0">
                <a:solidFill>
                  <a:schemeClr val="bg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UC Medicare Choice PPO Plan</a:t>
            </a:r>
          </a:p>
          <a:p>
            <a:r>
              <a:rPr lang="en-US" dirty="0"/>
              <a:t>Medical benefits, programs and features</a:t>
            </a:r>
          </a:p>
        </p:txBody>
      </p:sp>
      <p:sp>
        <p:nvSpPr>
          <p:cNvPr id="2" name="Title 1">
            <a:extLst>
              <a:ext uri="{FF2B5EF4-FFF2-40B4-BE49-F238E27FC236}">
                <a16:creationId xmlns:a16="http://schemas.microsoft.com/office/drawing/2014/main" id="{C53DB28F-ABD1-EF4E-A696-530BEC76D728}"/>
              </a:ext>
            </a:extLst>
          </p:cNvPr>
          <p:cNvSpPr>
            <a:spLocks noGrp="1"/>
          </p:cNvSpPr>
          <p:nvPr>
            <p:ph type="ctrTitle"/>
          </p:nvPr>
        </p:nvSpPr>
        <p:spPr>
          <a:xfrm>
            <a:off x="127910" y="-288514"/>
            <a:ext cx="6227505" cy="195943"/>
          </a:xfrm>
        </p:spPr>
        <p:txBody>
          <a:bodyPr vert="horz" lIns="91440" tIns="45720" rIns="91440" bIns="45720" rtlCol="0" anchor="t" anchorCtr="0">
            <a:noAutofit/>
          </a:bodyPr>
          <a:lstStyle/>
          <a:p>
            <a:r>
              <a:rPr lang="en-US" sz="800"/>
              <a:t>Medical benefits, programs and features</a:t>
            </a:r>
          </a:p>
        </p:txBody>
      </p:sp>
    </p:spTree>
    <p:extLst>
      <p:ext uri="{BB962C8B-B14F-4D97-AF65-F5344CB8AC3E}">
        <p14:creationId xmlns:p14="http://schemas.microsoft.com/office/powerpoint/2010/main" val="2678548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card&#10;&#10;AI-generated content may be incorrect.">
            <a:extLst>
              <a:ext uri="{FF2B5EF4-FFF2-40B4-BE49-F238E27FC236}">
                <a16:creationId xmlns:a16="http://schemas.microsoft.com/office/drawing/2014/main" id="{FE71610C-1E78-868B-1A6A-F7B16CFB3D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1346" y="527812"/>
            <a:ext cx="4913911" cy="2477310"/>
          </a:xfrm>
          <a:prstGeom prst="rect">
            <a:avLst/>
          </a:prstGeom>
        </p:spPr>
      </p:pic>
      <p:sp>
        <p:nvSpPr>
          <p:cNvPr id="11" name="Title 1">
            <a:extLst>
              <a:ext uri="{FF2B5EF4-FFF2-40B4-BE49-F238E27FC236}">
                <a16:creationId xmlns:a16="http://schemas.microsoft.com/office/drawing/2014/main" id="{3369A764-E521-1B92-3657-3070B0B840F1}"/>
              </a:ext>
            </a:extLst>
          </p:cNvPr>
          <p:cNvSpPr txBox="1"/>
          <p:nvPr/>
        </p:nvSpPr>
        <p:spPr>
          <a:xfrm>
            <a:off x="374904" y="347473"/>
            <a:ext cx="4197096" cy="24112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dirty="0"/>
              <a:t>UC Medicare Choice PPO Plan</a:t>
            </a:r>
          </a:p>
        </p:txBody>
      </p:sp>
      <p:sp>
        <p:nvSpPr>
          <p:cNvPr id="19" name="Title 1">
            <a:extLst>
              <a:ext uri="{FF2B5EF4-FFF2-40B4-BE49-F238E27FC236}">
                <a16:creationId xmlns:a16="http://schemas.microsoft.com/office/drawing/2014/main" id="{9C2F7152-6879-F17E-EA61-F83D7677D73C}"/>
              </a:ext>
            </a:extLst>
          </p:cNvPr>
          <p:cNvSpPr txBox="1"/>
          <p:nvPr/>
        </p:nvSpPr>
        <p:spPr>
          <a:xfrm>
            <a:off x="4533457" y="3306130"/>
            <a:ext cx="3790538" cy="253074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1200"/>
              </a:spcAft>
            </a:pPr>
            <a:r>
              <a:rPr lang="en-US" sz="1800" dirty="0">
                <a:solidFill>
                  <a:schemeClr val="tx1"/>
                </a:solidFill>
                <a:latin typeface="+mn-lt"/>
              </a:rPr>
              <a:t>Medicare Advantage (Part C) plans </a:t>
            </a:r>
            <a:r>
              <a:rPr lang="en-US" sz="1800" dirty="0">
                <a:solidFill>
                  <a:schemeClr val="tx1"/>
                </a:solidFill>
                <a:effectLst/>
                <a:latin typeface="Helvetica" pitchFamily="2" charset="0"/>
              </a:rPr>
              <a:t>include Parts A and B and are bundled with added benefits, programs and services. Part D is also included in your Medicare Advantage plan.</a:t>
            </a:r>
            <a:endParaRPr lang="en-US" sz="1800" b="0" dirty="0">
              <a:solidFill>
                <a:srgbClr val="FF40FF"/>
              </a:solidFill>
              <a:latin typeface="+mn-lt"/>
            </a:endParaRPr>
          </a:p>
          <a:p>
            <a:pPr>
              <a:spcAft>
                <a:spcPts val="600"/>
              </a:spcAft>
              <a:buNone/>
            </a:pPr>
            <a:r>
              <a:rPr lang="en-US" sz="1600" b="0" dirty="0">
                <a:latin typeface="+mn-lt"/>
              </a:rPr>
              <a:t>These plans are provided through private insurers like UnitedHealthcare.</a:t>
            </a:r>
          </a:p>
        </p:txBody>
      </p:sp>
      <p:sp>
        <p:nvSpPr>
          <p:cNvPr id="14" name="Slide Number Placeholder 2">
            <a:extLst>
              <a:ext uri="{FF2B5EF4-FFF2-40B4-BE49-F238E27FC236}">
                <a16:creationId xmlns:a16="http://schemas.microsoft.com/office/drawing/2014/main" id="{F070D7EB-F3F7-24ED-0238-5D66FC312237}"/>
              </a:ext>
            </a:extLst>
          </p:cNvPr>
          <p:cNvSpPr txBox="1"/>
          <p:nvPr/>
        </p:nvSpPr>
        <p:spPr>
          <a:xfrm>
            <a:off x="8432459" y="6268554"/>
            <a:ext cx="352985" cy="374396"/>
          </a:xfrm>
          <a:prstGeom prst="rect">
            <a:avLst/>
          </a:prstGeom>
        </p:spPr>
        <p:txBody>
          <a:bodyPr vert="horz" lIns="91440" tIns="45720" rIns="91440" bIns="45720" rtlCol="0" anchor="ctr"/>
          <a:lstStyle>
            <a:defPPr>
              <a:defRPr lang="en-US"/>
            </a:defPPr>
            <a:lvl1pPr marL="0" algn="r" defTabSz="685800" rtl="0" eaLnBrk="1" latinLnBrk="0" hangingPunct="1">
              <a:defRPr sz="800" b="0" i="0" kern="1200">
                <a:solidFill>
                  <a:schemeClr val="accent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0F9BDA0-AF0E-4BA8-B742-3B9C92A3E6FE}" type="slidenum">
              <a:rPr lang="en-US" smtClean="0"/>
              <a:t>9</a:t>
            </a:fld>
            <a:endParaRPr lang="en-US"/>
          </a:p>
        </p:txBody>
      </p:sp>
      <p:sp>
        <p:nvSpPr>
          <p:cNvPr id="25" name="TextBox 24">
            <a:extLst>
              <a:ext uri="{FF2B5EF4-FFF2-40B4-BE49-F238E27FC236}">
                <a16:creationId xmlns:a16="http://schemas.microsoft.com/office/drawing/2014/main" id="{29283706-9558-ED39-BC80-8BF29152C555}"/>
              </a:ext>
            </a:extLst>
          </p:cNvPr>
          <p:cNvSpPr txBox="1"/>
          <p:nvPr/>
        </p:nvSpPr>
        <p:spPr>
          <a:xfrm>
            <a:off x="1219199" y="1532734"/>
            <a:ext cx="2640659" cy="418576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2400" b="1" i="0" baseline="0" dirty="0">
                <a:solidFill>
                  <a:schemeClr val="accent1"/>
                </a:solidFill>
                <a:latin typeface="Arial" panose="020B0604020202020204" pitchFamily="34" charset="0"/>
                <a:cs typeface="Arial" panose="020B0604020202020204" pitchFamily="34" charset="0"/>
              </a:rPr>
              <a:t>Part A</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Hospital stays</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Skilled nursing</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Home health</a:t>
            </a:r>
            <a:endParaRPr lang="en-US" sz="1400"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ts val="1200"/>
              </a:lnSpc>
              <a:spcBef>
                <a:spcPts val="2400"/>
              </a:spcBef>
              <a:spcAft>
                <a:spcPts val="600"/>
              </a:spcAft>
              <a:buClr>
                <a:schemeClr val="accent1"/>
              </a:buClr>
              <a:buSzTx/>
              <a:defRPr/>
            </a:pPr>
            <a:r>
              <a:rPr lang="en-US" sz="2400" b="1" i="0" baseline="0" dirty="0">
                <a:solidFill>
                  <a:schemeClr val="accent1"/>
                </a:solidFill>
                <a:latin typeface="Arial" panose="020B0604020202020204" pitchFamily="34" charset="0"/>
                <a:cs typeface="Arial" panose="020B0604020202020204" pitchFamily="34" charset="0"/>
              </a:rPr>
              <a:t>Part B</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Provider visits</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Outpatient care</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Screenings and shots</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kumimoji="0" lang="en-US"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Lab tests</a:t>
            </a:r>
            <a:endParaRPr lang="en-US" sz="1800"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spcBef>
                <a:spcPts val="1200"/>
              </a:spcBef>
              <a:spcAft>
                <a:spcPts val="600"/>
              </a:spcAft>
              <a:buClr>
                <a:schemeClr val="accent1"/>
              </a:buClr>
              <a:buSzTx/>
              <a:defRPr/>
            </a:pPr>
            <a:r>
              <a:rPr lang="en-US" sz="2400" b="1" i="0" baseline="0" dirty="0">
                <a:solidFill>
                  <a:schemeClr val="accent1"/>
                </a:solidFill>
                <a:latin typeface="Arial" panose="020B0604020202020204" pitchFamily="34" charset="0"/>
                <a:cs typeface="Arial" panose="020B0604020202020204" pitchFamily="34" charset="0"/>
              </a:rPr>
              <a:t>Part D</a:t>
            </a:r>
          </a:p>
          <a:p>
            <a:pPr marL="228600" marR="0" lvl="0" indent="-228600" algn="l" defTabSz="914400" rtl="0" eaLnBrk="1" fontAlgn="auto" latinLnBrk="0" hangingPunct="1">
              <a:spcBef>
                <a:spcPct val="0"/>
              </a:spcBef>
              <a:spcAft>
                <a:spcPts val="600"/>
              </a:spcAft>
              <a:buClr>
                <a:schemeClr val="accent1"/>
              </a:buClr>
              <a:buSzTx/>
              <a:buFont typeface="Arial" panose="020B0604020202020204" pitchFamily="34" charset="0"/>
              <a:buChar char="•"/>
              <a:defRPr/>
            </a:pPr>
            <a:r>
              <a:rPr lang="en-US" sz="1600" dirty="0">
                <a:solidFill>
                  <a:schemeClr val="accent1"/>
                </a:solidFill>
                <a:latin typeface="Arial" panose="020B0604020202020204" pitchFamily="34" charset="0"/>
                <a:cs typeface="Arial" panose="020B0604020202020204" pitchFamily="34" charset="0"/>
              </a:rPr>
              <a:t>Prescription drugs</a:t>
            </a:r>
            <a:endParaRPr lang="en-US" sz="1600" i="0" baseline="0" dirty="0">
              <a:solidFill>
                <a:srgbClr val="FF40FF"/>
              </a:solidFill>
              <a:latin typeface="Arial" panose="020B0604020202020204" pitchFamily="34" charset="0"/>
              <a:cs typeface="Arial" panose="020B0604020202020204" pitchFamily="34" charset="0"/>
            </a:endParaRPr>
          </a:p>
        </p:txBody>
      </p:sp>
      <p:pic>
        <p:nvPicPr>
          <p:cNvPr id="38" name="Picture 37" descr="A blue circle with a white bed in it&#10;&#10;AI-generated content may be incorrect.">
            <a:extLst>
              <a:ext uri="{FF2B5EF4-FFF2-40B4-BE49-F238E27FC236}">
                <a16:creationId xmlns:a16="http://schemas.microsoft.com/office/drawing/2014/main" id="{5CC47696-B246-9599-AECC-F35AEBDAD4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6018" y="1461667"/>
            <a:ext cx="609600" cy="609600"/>
          </a:xfrm>
          <a:prstGeom prst="rect">
            <a:avLst/>
          </a:prstGeom>
        </p:spPr>
      </p:pic>
      <p:pic>
        <p:nvPicPr>
          <p:cNvPr id="40" name="Picture 39" descr="A blue and white stethoscope&#10;&#10;AI-generated content may be incorrect.">
            <a:extLst>
              <a:ext uri="{FF2B5EF4-FFF2-40B4-BE49-F238E27FC236}">
                <a16:creationId xmlns:a16="http://schemas.microsoft.com/office/drawing/2014/main" id="{7F775144-3BD6-AC50-D73C-13E12E71712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6018" y="3001330"/>
            <a:ext cx="609600" cy="609600"/>
          </a:xfrm>
          <a:prstGeom prst="rect">
            <a:avLst/>
          </a:prstGeom>
        </p:spPr>
      </p:pic>
      <p:pic>
        <p:nvPicPr>
          <p:cNvPr id="48" name="Picture 47" descr="A blue bottle with a white label&#10;&#10;AI-generated content may be incorrect.">
            <a:extLst>
              <a:ext uri="{FF2B5EF4-FFF2-40B4-BE49-F238E27FC236}">
                <a16:creationId xmlns:a16="http://schemas.microsoft.com/office/drawing/2014/main" id="{002B1AFD-54E7-8F0C-FF17-90CC001884A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6018" y="4862116"/>
            <a:ext cx="609600" cy="609600"/>
          </a:xfrm>
          <a:prstGeom prst="rect">
            <a:avLst/>
          </a:prstGeom>
        </p:spPr>
      </p:pic>
      <p:sp>
        <p:nvSpPr>
          <p:cNvPr id="9" name="Title 6">
            <a:extLst>
              <a:ext uri="{FF2B5EF4-FFF2-40B4-BE49-F238E27FC236}">
                <a16:creationId xmlns:a16="http://schemas.microsoft.com/office/drawing/2014/main" id="{93DCF908-D00B-DD1B-3F5D-B291D139D87E}"/>
              </a:ext>
            </a:extLst>
          </p:cNvPr>
          <p:cNvSpPr txBox="1"/>
          <p:nvPr/>
        </p:nvSpPr>
        <p:spPr>
          <a:xfrm>
            <a:off x="371801" y="660289"/>
            <a:ext cx="8323312" cy="60960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Plan highlights</a:t>
            </a:r>
          </a:p>
        </p:txBody>
      </p:sp>
      <p:sp>
        <p:nvSpPr>
          <p:cNvPr id="2" name="Title 1">
            <a:extLst>
              <a:ext uri="{FF2B5EF4-FFF2-40B4-BE49-F238E27FC236}">
                <a16:creationId xmlns:a16="http://schemas.microsoft.com/office/drawing/2014/main" id="{C54AACB2-8419-E167-03A2-7E8C48E47951}"/>
              </a:ext>
            </a:extLst>
          </p:cNvPr>
          <p:cNvSpPr>
            <a:spLocks noGrp="1"/>
          </p:cNvSpPr>
          <p:nvPr>
            <p:ph type="title"/>
          </p:nvPr>
        </p:nvSpPr>
        <p:spPr>
          <a:xfrm>
            <a:off x="371801" y="-241120"/>
            <a:ext cx="8323312" cy="241120"/>
          </a:xfrm>
        </p:spPr>
        <p:txBody>
          <a:bodyPr vert="horz" lIns="91440" tIns="45720" rIns="91440" bIns="45720" rtlCol="0" anchor="b" anchorCtr="0">
            <a:noAutofit/>
          </a:bodyPr>
          <a:lstStyle/>
          <a:p>
            <a:r>
              <a:rPr lang="en-US" sz="800">
                <a:solidFill>
                  <a:schemeClr val="bg1"/>
                </a:solidFill>
              </a:rPr>
              <a:t>Plan highlights</a:t>
            </a:r>
          </a:p>
        </p:txBody>
      </p:sp>
    </p:spTree>
    <p:extLst>
      <p:ext uri="{BB962C8B-B14F-4D97-AF65-F5344CB8AC3E}">
        <p14:creationId xmlns:p14="http://schemas.microsoft.com/office/powerpoint/2010/main" val="24746910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10 unknown"/>
  <p:tag name="AS_RELEASE_DATE" val="2022.07.31"/>
  <p:tag name="AS_TITLE" val="Aspose.Slides for Java"/>
  <p:tag name="AS_VERSION" val="22.7"/>
</p:tagLst>
</file>

<file path=ppt/theme/theme1.xml><?xml version="1.0" encoding="utf-8"?>
<a:theme xmlns:a="http://schemas.openxmlformats.org/drawingml/2006/main" name="Master Theme">
  <a:themeElements>
    <a:clrScheme name="Custom 3">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022F73D1D58447B8DCA9824B0AB698" ma:contentTypeVersion="4" ma:contentTypeDescription="Create a new document." ma:contentTypeScope="" ma:versionID="a5660ad2ba76f9dac767222dc52c703c">
  <xsd:schema xmlns:xsd="http://www.w3.org/2001/XMLSchema" xmlns:xs="http://www.w3.org/2001/XMLSchema" xmlns:p="http://schemas.microsoft.com/office/2006/metadata/properties" xmlns:ns2="d162467f-5496-44ce-9126-ecd7ec977a9d" targetNamespace="http://schemas.microsoft.com/office/2006/metadata/properties" ma:root="true" ma:fieldsID="2314931ba19648b13daf1d0f2de2ba12" ns2:_="">
    <xsd:import namespace="d162467f-5496-44ce-9126-ecd7ec977a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62467f-5496-44ce-9126-ecd7ec977a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2110F1-19B7-4C73-9E07-3270B0B6B3C3}">
  <ds:schemaRefs>
    <ds:schemaRef ds:uri="http://schemas.microsoft.com/sharepoint/v3/contenttype/forms"/>
  </ds:schemaRefs>
</ds:datastoreItem>
</file>

<file path=customXml/itemProps2.xml><?xml version="1.0" encoding="utf-8"?>
<ds:datastoreItem xmlns:ds="http://schemas.openxmlformats.org/officeDocument/2006/customXml" ds:itemID="{5F106245-334A-4E20-9144-D4B833DF7C14}">
  <ds:schemaRefs>
    <ds:schemaRef ds:uri="d162467f-5496-44ce-9126-ecd7ec977a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A875E5-64A8-4D19-8EAE-184B9CD19DC7}">
  <ds:schemaRefs>
    <ds:schemaRef ds:uri="http://www.w3.org/XML/1998/namespace"/>
    <ds:schemaRef ds:uri="http://purl.org/dc/elements/1.1/"/>
    <ds:schemaRef ds:uri="http://schemas.microsoft.com/office/2006/documentManagement/types"/>
    <ds:schemaRef ds:uri="d162467f-5496-44ce-9126-ecd7ec977a9d"/>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7789</TotalTime>
  <Words>13242</Words>
  <Application>Microsoft Macintosh PowerPoint</Application>
  <PresentationFormat>On-screen Show (4:3)</PresentationFormat>
  <Paragraphs>913</Paragraphs>
  <Slides>51</Slides>
  <Notes>51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ＭＳ Ｐゴシック</vt:lpstr>
      <vt:lpstr>Aptos</vt:lpstr>
      <vt:lpstr>Arial</vt:lpstr>
      <vt:lpstr>Calibri</vt:lpstr>
      <vt:lpstr>CIDFont+F3</vt:lpstr>
      <vt:lpstr>Georgia</vt:lpstr>
      <vt:lpstr>Helvetica</vt:lpstr>
      <vt:lpstr>KievitProBld</vt:lpstr>
      <vt:lpstr>MuseoSans</vt:lpstr>
      <vt:lpstr>System Font Regular</vt:lpstr>
      <vt:lpstr>UHC Sans Medium</vt:lpstr>
      <vt:lpstr>Master Theme</vt:lpstr>
      <vt:lpstr>Looking forward to what’s ahead – full case</vt:lpstr>
      <vt:lpstr>We’re here  to help explain:</vt:lpstr>
      <vt:lpstr>Original Medicare basics</vt:lpstr>
      <vt:lpstr>When are you eligible for Medicare?</vt:lpstr>
      <vt:lpstr>Understanding your Medicare choices</vt:lpstr>
      <vt:lpstr>Understanding your Medicare choices</vt:lpstr>
      <vt:lpstr>Understanding Original Medicare rules</vt:lpstr>
      <vt:lpstr>Medical benefits, programs and features</vt:lpstr>
      <vt:lpstr>Plan highlights</vt:lpstr>
      <vt:lpstr>UC Medicare Choice PPO Plan</vt:lpstr>
      <vt:lpstr>UC Medicare Choice Plan Design –            2026 Benefit Changes</vt:lpstr>
      <vt:lpstr>Part D (Prescription Drug) 2026 Benefits – Retail 30-Day Supply</vt:lpstr>
      <vt:lpstr>Part D (Prescription Drug) 2026 Benefits – Mail Order 90-Day Supply</vt:lpstr>
      <vt:lpstr>Plan benefits</vt:lpstr>
      <vt:lpstr>Preventive services </vt:lpstr>
      <vt:lpstr>Behavioral Health Coverage</vt:lpstr>
      <vt:lpstr>Additional benefits</vt:lpstr>
      <vt:lpstr>Worldwide Travel Coverage</vt:lpstr>
      <vt:lpstr>Diabetic supplies</vt:lpstr>
      <vt:lpstr>Vaccines</vt:lpstr>
      <vt:lpstr>Medicare Part D (prescription drug) benefits and features</vt:lpstr>
      <vt:lpstr>Part D prescription drug coverage</vt:lpstr>
      <vt:lpstr>Late Enrollment Penalty (LEP) – Part D</vt:lpstr>
      <vt:lpstr>How the Inflation Reduction Act has changed Medicare Part D coverage</vt:lpstr>
      <vt:lpstr>Medicare Prescription Payment Plan</vt:lpstr>
      <vt:lpstr>Your plan's drug coverage stages and costs</vt:lpstr>
      <vt:lpstr>Optum Home Delivery</vt:lpstr>
      <vt:lpstr>Extra benefits, programs and  services </vt:lpstr>
      <vt:lpstr>Annual Wellness Visit</vt:lpstr>
      <vt:lpstr>HouseCalls</vt:lpstr>
      <vt:lpstr>Renew Active</vt:lpstr>
      <vt:lpstr>Let’s Move</vt:lpstr>
      <vt:lpstr>Virtual Visits</vt:lpstr>
      <vt:lpstr>UHC Hearing</vt:lpstr>
      <vt:lpstr>Support your mental and physical well-being with Calm Health </vt:lpstr>
      <vt:lpstr>24/7 nurse support</vt:lpstr>
      <vt:lpstr>PERS</vt:lpstr>
      <vt:lpstr>Healthy at Home</vt:lpstr>
      <vt:lpstr>How to  enroll</vt:lpstr>
      <vt:lpstr>PowerPoint Presentation</vt:lpstr>
      <vt:lpstr>PowerPoint Presentation</vt:lpstr>
      <vt:lpstr>PowerPoint Presentation</vt:lpstr>
      <vt:lpstr>What to  expect next</vt:lpstr>
      <vt:lpstr>How to use your new UnitedHealthcare member ID card</vt:lpstr>
      <vt:lpstr>Register for your secure personal online account at retiree.uhc.com/UC</vt:lpstr>
      <vt:lpstr>Pre-enrollment  online chat</vt:lpstr>
      <vt:lpstr>UnitedHealthcare mobile app</vt:lpstr>
      <vt:lpstr>PowerPoint Presentation</vt:lpstr>
      <vt:lpstr>Important Resources for You</vt:lpstr>
      <vt:lpstr>Thank you We look forward to welcoming  you to our Medicare family</vt:lpstr>
      <vt:lpstr>Disclaimers - MAPD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M&amp;R_MA_OE_2026_PY_202508041600</dc:title>
  <dc:creator>Gareth Walters</dc:creator>
  <cp:lastModifiedBy>Jorge Sanchez</cp:lastModifiedBy>
  <cp:revision>531</cp:revision>
  <cp:lastPrinted>2022-04-27T13:39:04Z</cp:lastPrinted>
  <dcterms:created xsi:type="dcterms:W3CDTF">2020-04-04T18:38:29Z</dcterms:created>
  <dcterms:modified xsi:type="dcterms:W3CDTF">2025-11-05T15:19:43Z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0x010100FB022F73D1D58447B8DCA9824B0AB698</vt:lpwstr>
  </property>
  <property fmtid="{D5CDD505-2E9C-101B-9397-08002B2CF9AE}" pid="3" name="MSIP_Label_a8a73c85-e524-44a6-bd58-7df7ef87be8f_ActionId">
    <vt:lpwstr>4d7353e4-4e28-4b3e-bff4-65597a7399f7</vt:lpwstr>
  </property>
  <property fmtid="{D5CDD505-2E9C-101B-9397-08002B2CF9AE}" pid="4" name="MSIP_Label_a8a73c85-e524-44a6-bd58-7df7ef87be8f_ContentBits">
    <vt:lpwstr>0</vt:lpwstr>
  </property>
  <property fmtid="{D5CDD505-2E9C-101B-9397-08002B2CF9AE}" pid="5" name="MSIP_Label_a8a73c85-e524-44a6-bd58-7df7ef87be8f_Enabled">
    <vt:lpwstr>true</vt:lpwstr>
  </property>
  <property fmtid="{D5CDD505-2E9C-101B-9397-08002B2CF9AE}" pid="6" name="MSIP_Label_a8a73c85-e524-44a6-bd58-7df7ef87be8f_Method">
    <vt:lpwstr>Privileged</vt:lpwstr>
  </property>
  <property fmtid="{D5CDD505-2E9C-101B-9397-08002B2CF9AE}" pid="7" name="MSIP_Label_a8a73c85-e524-44a6-bd58-7df7ef87be8f_Name">
    <vt:lpwstr>Internal Label</vt:lpwstr>
  </property>
  <property fmtid="{D5CDD505-2E9C-101B-9397-08002B2CF9AE}" pid="8" name="MSIP_Label_a8a73c85-e524-44a6-bd58-7df7ef87be8f_SetDate">
    <vt:lpwstr>2022-10-17T13:27:17Z</vt:lpwstr>
  </property>
  <property fmtid="{D5CDD505-2E9C-101B-9397-08002B2CF9AE}" pid="9" name="MSIP_Label_a8a73c85-e524-44a6-bd58-7df7ef87be8f_SiteId">
    <vt:lpwstr>db05faca-c82a-4b9d-b9c5-0f64b6755421</vt:lpwstr>
  </property>
</Properties>
</file>